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99"/>
  </p:notesMasterIdLst>
  <p:sldIdLst>
    <p:sldId id="256" r:id="rId2"/>
    <p:sldId id="259" r:id="rId3"/>
    <p:sldId id="433" r:id="rId4"/>
    <p:sldId id="265" r:id="rId5"/>
    <p:sldId id="266" r:id="rId6"/>
    <p:sldId id="267" r:id="rId7"/>
    <p:sldId id="268" r:id="rId8"/>
    <p:sldId id="435" r:id="rId9"/>
    <p:sldId id="269" r:id="rId10"/>
    <p:sldId id="270" r:id="rId11"/>
    <p:sldId id="272" r:id="rId12"/>
    <p:sldId id="273" r:id="rId13"/>
    <p:sldId id="274" r:id="rId14"/>
    <p:sldId id="275" r:id="rId15"/>
    <p:sldId id="277" r:id="rId16"/>
    <p:sldId id="278" r:id="rId17"/>
    <p:sldId id="279" r:id="rId18"/>
    <p:sldId id="280" r:id="rId19"/>
    <p:sldId id="284" r:id="rId20"/>
    <p:sldId id="285" r:id="rId21"/>
    <p:sldId id="286" r:id="rId22"/>
    <p:sldId id="287" r:id="rId23"/>
    <p:sldId id="288" r:id="rId24"/>
    <p:sldId id="289" r:id="rId25"/>
    <p:sldId id="291" r:id="rId26"/>
    <p:sldId id="293" r:id="rId27"/>
    <p:sldId id="295" r:id="rId28"/>
    <p:sldId id="296" r:id="rId29"/>
    <p:sldId id="298" r:id="rId30"/>
    <p:sldId id="299" r:id="rId31"/>
    <p:sldId id="300" r:id="rId32"/>
    <p:sldId id="305" r:id="rId33"/>
    <p:sldId id="306" r:id="rId34"/>
    <p:sldId id="309" r:id="rId35"/>
    <p:sldId id="310" r:id="rId36"/>
    <p:sldId id="313" r:id="rId37"/>
    <p:sldId id="314" r:id="rId38"/>
    <p:sldId id="315" r:id="rId39"/>
    <p:sldId id="317" r:id="rId40"/>
    <p:sldId id="436" r:id="rId41"/>
    <p:sldId id="322" r:id="rId42"/>
    <p:sldId id="323" r:id="rId43"/>
    <p:sldId id="324" r:id="rId44"/>
    <p:sldId id="329" r:id="rId45"/>
    <p:sldId id="330" r:id="rId46"/>
    <p:sldId id="331" r:id="rId47"/>
    <p:sldId id="332" r:id="rId48"/>
    <p:sldId id="333" r:id="rId49"/>
    <p:sldId id="334" r:id="rId50"/>
    <p:sldId id="336" r:id="rId51"/>
    <p:sldId id="342" r:id="rId52"/>
    <p:sldId id="343" r:id="rId53"/>
    <p:sldId id="345" r:id="rId54"/>
    <p:sldId id="347" r:id="rId55"/>
    <p:sldId id="348" r:id="rId56"/>
    <p:sldId id="351" r:id="rId57"/>
    <p:sldId id="352" r:id="rId58"/>
    <p:sldId id="354" r:id="rId59"/>
    <p:sldId id="355" r:id="rId60"/>
    <p:sldId id="357" r:id="rId61"/>
    <p:sldId id="359" r:id="rId62"/>
    <p:sldId id="360" r:id="rId63"/>
    <p:sldId id="364" r:id="rId64"/>
    <p:sldId id="366" r:id="rId65"/>
    <p:sldId id="367" r:id="rId66"/>
    <p:sldId id="369" r:id="rId67"/>
    <p:sldId id="371" r:id="rId68"/>
    <p:sldId id="379" r:id="rId69"/>
    <p:sldId id="380" r:id="rId70"/>
    <p:sldId id="383" r:id="rId71"/>
    <p:sldId id="384" r:id="rId72"/>
    <p:sldId id="387" r:id="rId73"/>
    <p:sldId id="388" r:id="rId74"/>
    <p:sldId id="390" r:id="rId75"/>
    <p:sldId id="391" r:id="rId76"/>
    <p:sldId id="392" r:id="rId77"/>
    <p:sldId id="393" r:id="rId78"/>
    <p:sldId id="395" r:id="rId79"/>
    <p:sldId id="396" r:id="rId80"/>
    <p:sldId id="399" r:id="rId81"/>
    <p:sldId id="400" r:id="rId82"/>
    <p:sldId id="403" r:id="rId83"/>
    <p:sldId id="405" r:id="rId84"/>
    <p:sldId id="409" r:id="rId85"/>
    <p:sldId id="410" r:id="rId86"/>
    <p:sldId id="412" r:id="rId87"/>
    <p:sldId id="413" r:id="rId88"/>
    <p:sldId id="415" r:id="rId89"/>
    <p:sldId id="420" r:id="rId90"/>
    <p:sldId id="421" r:id="rId91"/>
    <p:sldId id="423" r:id="rId92"/>
    <p:sldId id="425" r:id="rId93"/>
    <p:sldId id="426" r:id="rId94"/>
    <p:sldId id="429" r:id="rId95"/>
    <p:sldId id="431" r:id="rId96"/>
    <p:sldId id="432" r:id="rId97"/>
    <p:sldId id="434" r:id="rId98"/>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 id="2" name="Rich Kershner"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233"/>
    <a:srgbClr val="4EB857"/>
    <a:srgbClr val="009933"/>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15" autoAdjust="0"/>
    <p:restoredTop sz="90603" autoAdjust="0"/>
  </p:normalViewPr>
  <p:slideViewPr>
    <p:cSldViewPr>
      <p:cViewPr>
        <p:scale>
          <a:sx n="147" d="100"/>
          <a:sy n="147" d="100"/>
        </p:scale>
        <p:origin x="-936" y="-64"/>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commentAuthors" Target="commentAuthors.xml"/><Relationship Id="rId102" Type="http://schemas.openxmlformats.org/officeDocument/2006/relationships/presProps" Target="presProps.xml"/><Relationship Id="rId103" Type="http://schemas.openxmlformats.org/officeDocument/2006/relationships/viewProps" Target="viewProps.xml"/><Relationship Id="rId104" Type="http://schemas.openxmlformats.org/officeDocument/2006/relationships/theme" Target="theme/theme1.xml"/><Relationship Id="rId10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interSettings" Target="printerSettings/printerSettings1.bin"/><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8/24/13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When you remove an outline from an automatically subtotaled range, the subtotal rows that Excel inserted automatically remain. So to return a worksheet to its pre-subtotaled state, you must delete each subtotal row manually.</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62</a:t>
            </a:fld>
            <a:endParaRPr lang="en-US"/>
          </a:p>
        </p:txBody>
      </p:sp>
    </p:spTree>
    <p:extLst>
      <p:ext uri="{BB962C8B-B14F-4D97-AF65-F5344CB8AC3E}">
        <p14:creationId xmlns:p14="http://schemas.microsoft.com/office/powerpoint/2010/main" val="1523678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You can change the format of a table at any time using the Format as Table command. You only see the Format As Table dialog box the </a:t>
            </a:r>
            <a:r>
              <a:rPr lang="en-US" b="0" i="1" u="none" strike="noStrike" baseline="0" smtClean="0">
                <a:latin typeface="Segoe"/>
                <a:ea typeface="ＭＳ ゴシック"/>
              </a:rPr>
              <a:t>first</a:t>
            </a:r>
            <a:r>
              <a:rPr lang="en-US" b="0" i="0" u="none" strike="noStrike" baseline="0" smtClean="0">
                <a:latin typeface="Segoe"/>
                <a:ea typeface="ＭＳ ゴシック"/>
              </a:rPr>
              <a:t> time you format a table, which effectively changes a standard range to a table. Afterwards, you only need to select a cell inside the table to tell Excel which table you want to reformat.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64</a:t>
            </a:fld>
            <a:endParaRPr lang="en-US"/>
          </a:p>
        </p:txBody>
      </p:sp>
    </p:spTree>
    <p:extLst>
      <p:ext uri="{BB962C8B-B14F-4D97-AF65-F5344CB8AC3E}">
        <p14:creationId xmlns:p14="http://schemas.microsoft.com/office/powerpoint/2010/main" val="381825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The Table Style Options group also contains an option for banding columns instead of rows. Uncheck Banded Rows from this group, and then check Banded Columns.</a:t>
            </a:r>
          </a:p>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When you scroll down a data table so that the field names row disappears, as long as the cell pointer stays within the table area, the usual column headings (A, B, C, and so on) are replaced with the complete field names. The AutoFilter buttons also move to the headings row. This way, you don’t need to freeze the field names row in place to keep the names themselves visible. When you move the cell pointer outside the table area, the standard column headings reappear.</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65</a:t>
            </a:fld>
            <a:endParaRPr lang="en-US"/>
          </a:p>
        </p:txBody>
      </p:sp>
    </p:spTree>
    <p:extLst>
      <p:ext uri="{BB962C8B-B14F-4D97-AF65-F5344CB8AC3E}">
        <p14:creationId xmlns:p14="http://schemas.microsoft.com/office/powerpoint/2010/main" val="179491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a:latin typeface="Segoe"/>
                <a:ea typeface="ＭＳ ゴシック"/>
              </a:rPr>
              <a:t>Troubleshooting: There are two places to find the table styles menu in Excel. One is under the Format as Table button of the Home menu tab. The other is in the Table Styles group of the Design menu tab. At first, both menus look the same. But only the one on the DESIGN tab has the Clear button to remove styles from a table.</a:t>
            </a:r>
            <a:endParaRPr lang="en-US">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66</a:t>
            </a:fld>
            <a:endParaRPr lang="en-US"/>
          </a:p>
        </p:txBody>
      </p:sp>
    </p:spTree>
    <p:extLst>
      <p:ext uri="{BB962C8B-B14F-4D97-AF65-F5344CB8AC3E}">
        <p14:creationId xmlns:p14="http://schemas.microsoft.com/office/powerpoint/2010/main" val="614206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To insert multiple contiguous rows in a table, start by selecting a block of cells that’s as tall as the number of rows you want to insert.</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72</a:t>
            </a:fld>
            <a:endParaRPr lang="en-US"/>
          </a:p>
        </p:txBody>
      </p:sp>
    </p:spTree>
    <p:extLst>
      <p:ext uri="{BB962C8B-B14F-4D97-AF65-F5344CB8AC3E}">
        <p14:creationId xmlns:p14="http://schemas.microsoft.com/office/powerpoint/2010/main" val="3752720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Excel doesn’t apply its auto-completing IntelliSense feature for table field names while you enter data outside the table.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76</a:t>
            </a:fld>
            <a:endParaRPr lang="en-US"/>
          </a:p>
        </p:txBody>
      </p:sp>
    </p:spTree>
    <p:extLst>
      <p:ext uri="{BB962C8B-B14F-4D97-AF65-F5344CB8AC3E}">
        <p14:creationId xmlns:p14="http://schemas.microsoft.com/office/powerpoint/2010/main" val="1957128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In the % of Avg. formula, the first instance of @[Total Sales] in =[Total Sales]/AVERAGE([Total Sales]) refers to just the total that appears in the current row, as denoted by the @ prefix. In the second instance, [Total Sales] as the argument for the AVERAGE() function refers to the entire column. Think of the @ character as an exclusive symbol meaning, “just the value of the column in this same row as this formula.” The omission of this character before the column name, therefore, may be interpreted to mean “everything in this column.”</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77</a:t>
            </a:fld>
            <a:endParaRPr lang="en-US"/>
          </a:p>
        </p:txBody>
      </p:sp>
    </p:spTree>
    <p:extLst>
      <p:ext uri="{BB962C8B-B14F-4D97-AF65-F5344CB8AC3E}">
        <p14:creationId xmlns:p14="http://schemas.microsoft.com/office/powerpoint/2010/main" val="2679147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A quick way to filter a column by the contents of one of the visible cells in that column is to right-click that cell, click Filter in the menu, and then click Filter by Selected Cell’s Value.</a:t>
            </a:r>
          </a:p>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The Top 10 items filter always results in 10 items displayed (unless the table has fewer than 10 records to begin with). By comparison, the Top 10 percent filter displays however many records comprise the top 10 percent of the values in the filtered column.</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79</a:t>
            </a:fld>
            <a:endParaRPr lang="en-US"/>
          </a:p>
        </p:txBody>
      </p:sp>
    </p:spTree>
    <p:extLst>
      <p:ext uri="{BB962C8B-B14F-4D97-AF65-F5344CB8AC3E}">
        <p14:creationId xmlns:p14="http://schemas.microsoft.com/office/powerpoint/2010/main" val="1944396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a:latin typeface="Segoe"/>
                <a:ea typeface="ＭＳ ゴシック"/>
              </a:rPr>
              <a:t>Take Note: After Excel finds duplicate rows, it removes the lowermost duplicates from the table, leaving the row on top. This is important when you remove rows based on some, not all, the fields in the rows. Excel does not automatically reconcile the contents of rows deemed to be duplicates, so any data in the lowermost rows that does not appear in the uppermost duplicate row will be deleted without asking you first.</a:t>
            </a:r>
            <a:endParaRPr lang="en-US">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83</a:t>
            </a:fld>
            <a:endParaRPr lang="en-US"/>
          </a:p>
        </p:txBody>
      </p:sp>
    </p:spTree>
    <p:extLst>
      <p:ext uri="{BB962C8B-B14F-4D97-AF65-F5344CB8AC3E}">
        <p14:creationId xmlns:p14="http://schemas.microsoft.com/office/powerpoint/2010/main" val="332725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Troubleshooting: When an AutoFilter button for a column is used to filter a table and a slicer exists for that same column, the slicer shows the criteria currently in use for that filter. However, the Clear Filter button for the slicer is disabled. To clear this filter, you have to use the AutoFilter button.</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87</a:t>
            </a:fld>
            <a:endParaRPr lang="en-US"/>
          </a:p>
        </p:txBody>
      </p:sp>
    </p:spTree>
    <p:extLst>
      <p:ext uri="{BB962C8B-B14F-4D97-AF65-F5344CB8AC3E}">
        <p14:creationId xmlns:p14="http://schemas.microsoft.com/office/powerpoint/2010/main" val="3156720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Excel’s validation rules pertain to only new data as you enter it into the workbook, not to data that existed in the workbook prior to creating the rules. Don’t rely on validation rules to correct errors that might already exist, but to catch any new errors that might arise.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24</a:t>
            </a:fld>
            <a:endParaRPr lang="en-US"/>
          </a:p>
        </p:txBody>
      </p:sp>
    </p:spTree>
    <p:extLst>
      <p:ext uri="{BB962C8B-B14F-4D97-AF65-F5344CB8AC3E}">
        <p14:creationId xmlns:p14="http://schemas.microsoft.com/office/powerpoint/2010/main" val="867598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Troubleshooting: If you mess up a step during the macro recording, don’t worry. Click Stop Recording in the Code group of the Developer menu tab. Then start again from Step 6. Use the same name, and when Excel asks whether you want to overwrite the existing macro with the same name, respond with Yes.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91</a:t>
            </a:fld>
            <a:endParaRPr lang="en-US"/>
          </a:p>
        </p:txBody>
      </p:sp>
    </p:spTree>
    <p:extLst>
      <p:ext uri="{BB962C8B-B14F-4D97-AF65-F5344CB8AC3E}">
        <p14:creationId xmlns:p14="http://schemas.microsoft.com/office/powerpoint/2010/main" val="4074763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In the green status bar along the bottom of the Excel window, there’s an icon that looks like a worksheet with a dot in the upper left corner, as shown in Figure 9-44. Click this to bypass the ribbon and immediately start recording a new macro. Click the same spot again to stop recording.</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93</a:t>
            </a:fld>
            <a:endParaRPr lang="en-US"/>
          </a:p>
        </p:txBody>
      </p:sp>
    </p:spTree>
    <p:extLst>
      <p:ext uri="{BB962C8B-B14F-4D97-AF65-F5344CB8AC3E}">
        <p14:creationId xmlns:p14="http://schemas.microsoft.com/office/powerpoint/2010/main" val="405593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It’s still feasible for an invalid value to remain in a worksheet after the user has been warned that it’s invalid. For example, if in the previous last step you were to click Yes instead of No, the value 61 would remain in column E, even though there is no client numbered 61 in column A of the Client list worksheet. Conceivably, this way you can purposefully enter a new canine patient into the list without an owner, if you intend to add the owner’s information later.</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28</a:t>
            </a:fld>
            <a:endParaRPr lang="en-US"/>
          </a:p>
        </p:txBody>
      </p:sp>
    </p:spTree>
    <p:extLst>
      <p:ext uri="{BB962C8B-B14F-4D97-AF65-F5344CB8AC3E}">
        <p14:creationId xmlns:p14="http://schemas.microsoft.com/office/powerpoint/2010/main" val="3713927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You can also quickly sort the data in a range in alphabetical order, even without selecting the entire range first, by right-clicking one cell in the column you want to sort, clicking Sort, and then clicking Sort A to Z.</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32</a:t>
            </a:fld>
            <a:endParaRPr lang="en-US"/>
          </a:p>
        </p:txBody>
      </p:sp>
    </p:spTree>
    <p:extLst>
      <p:ext uri="{BB962C8B-B14F-4D97-AF65-F5344CB8AC3E}">
        <p14:creationId xmlns:p14="http://schemas.microsoft.com/office/powerpoint/2010/main" val="3401690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en-US" b="0" i="0" u="none" strike="noStrike" baseline="0" smtClean="0">
                <a:latin typeface="Segoe"/>
                <a:ea typeface="ＭＳ ゴシック"/>
              </a:rPr>
              <a:t>Take Note: The Sort A to Z button (a.k.a., Sort Smallest to Largest) and Sort Z to A button (also known as Sort Largest to Smallest) assume that the column you wish to use as your sorting criterion is the one that contains the cell pointer. In selecting a range, whether you hold down Shift to select the opposite corner (as you did in this exercise) or whether you drag the pointer from one corner to the opposite corner, the cell pointer resides in the cell that you clicked on first.</a:t>
            </a:r>
          </a:p>
          <a:p>
            <a:pPr lvl="2" rtl="0"/>
            <a:r>
              <a:rPr lang="en-US" b="0" i="0" u="none" strike="noStrike" baseline="0" smtClean="0">
                <a:latin typeface="Segoe"/>
                <a:ea typeface="ＭＳ ゴシック"/>
              </a:rPr>
              <a:t>Troubleshooting: Before sorting a range, make sure you select the entire range first, including the rightmost column(s). Excel leaves any contents outside the selected sort range exactly as they are, which leaves you with out-of-order contents should you fail to select the entire width of the range.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33</a:t>
            </a:fld>
            <a:endParaRPr lang="en-US"/>
          </a:p>
        </p:txBody>
      </p:sp>
    </p:spTree>
    <p:extLst>
      <p:ext uri="{BB962C8B-B14F-4D97-AF65-F5344CB8AC3E}">
        <p14:creationId xmlns:p14="http://schemas.microsoft.com/office/powerpoint/2010/main" val="1567581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Troubleshooting: When creating a new column to the right of one governed by a data validation rule, the new column acquires that same rule even if it’s intended for a different purpose. To clear this rule, select the new column, bring up the Data Validation dialog box, and click Clear All as demonstrated previously.</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36</a:t>
            </a:fld>
            <a:endParaRPr lang="en-US"/>
          </a:p>
        </p:txBody>
      </p:sp>
    </p:spTree>
    <p:extLst>
      <p:ext uri="{BB962C8B-B14F-4D97-AF65-F5344CB8AC3E}">
        <p14:creationId xmlns:p14="http://schemas.microsoft.com/office/powerpoint/2010/main" val="1383469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a:latin typeface="Segoe"/>
                <a:ea typeface="ＭＳ ゴシック"/>
              </a:rPr>
              <a:t>Troubleshooting: Any table you intend for Excel to sort must not contain merged cells (see Lesson 6). For Excel to be able to exchange cell contents between positions evenly, each row must have an identical number of cells. Each of the cells in a column may be formatted differently, though their widths may not vary.</a:t>
            </a:r>
            <a:endParaRPr lang="en-US">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40</a:t>
            </a:fld>
            <a:endParaRPr lang="en-US"/>
          </a:p>
        </p:txBody>
      </p:sp>
    </p:spTree>
    <p:extLst>
      <p:ext uri="{BB962C8B-B14F-4D97-AF65-F5344CB8AC3E}">
        <p14:creationId xmlns:p14="http://schemas.microsoft.com/office/powerpoint/2010/main" val="3826665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Enrolling a set of records into a group changes the behavior of AutoFilters that might incorporate that group. For example, when you try to sort a column, only the records that are not members of a group are sorted. Once records are grouped, their order is fixed and their usefulness as parts of an active database is reduced, especially if you add subtotal rows to the middle. For this reason, you should reserve grouping and outlining for workbooks that are presented as final (unchanging) reports for a particular point in time.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51</a:t>
            </a:fld>
            <a:endParaRPr lang="en-US"/>
          </a:p>
        </p:txBody>
      </p:sp>
    </p:spTree>
    <p:extLst>
      <p:ext uri="{BB962C8B-B14F-4D97-AF65-F5344CB8AC3E}">
        <p14:creationId xmlns:p14="http://schemas.microsoft.com/office/powerpoint/2010/main" val="2174613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To collapse all the groups in a worksheet, select the entire worksheet first, and then click Hide Detail in the Outline group of the Data menu tab. To expand all groups, click Show Detail.</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53</a:t>
            </a:fld>
            <a:endParaRPr lang="en-US"/>
          </a:p>
        </p:txBody>
      </p:sp>
    </p:spTree>
    <p:extLst>
      <p:ext uri="{BB962C8B-B14F-4D97-AF65-F5344CB8AC3E}">
        <p14:creationId xmlns:p14="http://schemas.microsoft.com/office/powerpoint/2010/main" val="310310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08D25C-9508-BA4D-A4C4-6B18C093D11D}" type="datetimeFigureOut">
              <a:t>8/24/13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E9EA60-4D63-0947-8D23-C1F6970CA336}" type="slidenum">
              <a:t>‹#›</a:t>
            </a:fld>
            <a:endParaRPr lang="en-US"/>
          </a:p>
        </p:txBody>
      </p:sp>
    </p:spTree>
    <p:extLst>
      <p:ext uri="{BB962C8B-B14F-4D97-AF65-F5344CB8AC3E}">
        <p14:creationId xmlns:p14="http://schemas.microsoft.com/office/powerpoint/2010/main" val="1331801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2C6"/>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Word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33"/>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007233"/>
            </a:solidFill>
            <a:round/>
            <a:headEnd/>
            <a:tailEnd/>
          </a:ln>
          <a:extLst>
            <a:ext uri="{909E8E84-426E-40dd-AFC4-6F175D3DCCD1}">
              <a14:hiddenFill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007233"/>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007233"/>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007233"/>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lvl="0" algn="r">
              <a:defRPr/>
            </a:pPr>
            <a:r>
              <a:rPr lang="en-US" sz="4400">
                <a:latin typeface="Segoe"/>
                <a:ea typeface="ＭＳ ゴシック"/>
              </a:rPr>
              <a:t>Working with Data and Macros</a:t>
            </a:r>
            <a:endParaRPr lang="en-US" sz="4200" dirty="0" smtClean="0">
              <a:effectLst>
                <a:outerShdw algn="tl">
                  <a:srgbClr val="000000"/>
                </a:outerShdw>
              </a:effectLst>
            </a:endParaRPr>
          </a:p>
        </p:txBody>
      </p:sp>
      <p:sp>
        <p:nvSpPr>
          <p:cNvPr id="2055" name="Subtitle 2"/>
          <p:cNvSpPr>
            <a:spLocks noGrp="1"/>
          </p:cNvSpPr>
          <p:nvPr>
            <p:ph type="body" idx="1"/>
          </p:nvPr>
        </p:nvSpPr>
        <p:spPr>
          <a:xfrm>
            <a:off x="304800" y="3124200"/>
            <a:ext cx="8183563" cy="533400"/>
          </a:xfrm>
        </p:spPr>
        <p:txBody>
          <a:bodyPr lIns="182880" tIns="0"/>
          <a:lstStyle/>
          <a:p>
            <a:pPr marL="36513" indent="0" algn="r" eaLnBrk="1" hangingPunct="1">
              <a:spcBef>
                <a:spcPct val="0"/>
              </a:spcBef>
              <a:buFontTx/>
              <a:buNone/>
            </a:pPr>
            <a:r>
              <a:rPr lang="en-US" sz="2800" dirty="0" smtClean="0">
                <a:solidFill>
                  <a:srgbClr val="007233"/>
                </a:solidFill>
              </a:rPr>
              <a:t>Lesson 9</a:t>
            </a:r>
          </a:p>
          <a:p>
            <a:pPr marL="36513" indent="0" algn="r" eaLnBrk="1" hangingPunct="1">
              <a:spcBef>
                <a:spcPct val="0"/>
              </a:spcBef>
              <a:buFontTx/>
              <a:buNone/>
            </a:pPr>
            <a:endParaRPr lang="en-US" sz="2800" dirty="0" smtClean="0">
              <a:solidFill>
                <a:srgbClr val="007233"/>
              </a:solidFill>
            </a:endParaRP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Word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007233"/>
                </a:solidFill>
                <a:latin typeface="Segoe UI Semibold" panose="020B0702040204020203" pitchFamily="34" charset="0"/>
              </a:rPr>
              <a:t>Microsoft</a:t>
            </a:r>
            <a:r>
              <a:rPr lang="en-US" sz="4800" b="1" dirty="0" smtClean="0">
                <a:solidFill>
                  <a:srgbClr val="007233"/>
                </a:solidFill>
                <a:latin typeface="+mn-lt"/>
              </a:rPr>
              <a:t> </a:t>
            </a:r>
            <a:r>
              <a:rPr lang="en-US" sz="4800" b="1" dirty="0" smtClean="0">
                <a:solidFill>
                  <a:srgbClr val="4EB857"/>
                </a:solidFill>
                <a:latin typeface="+mn-lt"/>
              </a:rPr>
              <a:t>Excel 2013</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Open a Non-Native File Directly in Excel</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latin typeface="Segoe"/>
                <a:ea typeface="ＭＳ ゴシック"/>
              </a:rPr>
              <a:t>Click cell </a:t>
            </a:r>
            <a:r>
              <a:rPr lang="en-US" b="1" i="0" u="none" strike="noStrike" baseline="0" smtClean="0">
                <a:latin typeface="Segoe"/>
                <a:ea typeface="ＭＳ ゴシック"/>
              </a:rPr>
              <a:t>A2</a:t>
            </a:r>
            <a:r>
              <a:rPr lang="en-US" b="0" i="0" u="none" strike="noStrike" baseline="0" smtClean="0">
                <a:latin typeface="Segoe"/>
                <a:ea typeface="ＭＳ ゴシック"/>
              </a:rPr>
              <a:t>, type </a:t>
            </a:r>
            <a:r>
              <a:rPr lang="en-US" b="1" i="0" u="none" strike="noStrike" baseline="0" smtClean="0">
                <a:latin typeface="Segoe"/>
                <a:ea typeface="ＭＳ ゴシック"/>
              </a:rPr>
              <a:t>April 2010</a:t>
            </a:r>
            <a:r>
              <a:rPr lang="en-US" b="0" i="0" u="none" strike="noStrike" baseline="0" smtClean="0">
                <a:latin typeface="Segoe"/>
                <a:ea typeface="ＭＳ ゴシック"/>
              </a:rPr>
              <a:t>, and press </a:t>
            </a:r>
            <a:r>
              <a:rPr lang="en-US" b="1" i="0" u="none" strike="noStrike" baseline="0" smtClean="0">
                <a:latin typeface="Segoe"/>
                <a:ea typeface="ＭＳ ゴシック"/>
              </a:rPr>
              <a:t>Enter</a:t>
            </a:r>
            <a:r>
              <a:rPr lang="en-US" b="0" i="0" u="none" strike="noStrike" baseline="0" smtClean="0">
                <a:latin typeface="Times New Roman"/>
                <a:ea typeface="ＭＳ ゴシック"/>
              </a:rPr>
              <a:t>.</a:t>
            </a:r>
          </a:p>
          <a:p>
            <a:pPr lvl="1" rtl="0">
              <a:buAutoNum type="arabicPeriod" startAt="11"/>
            </a:pPr>
            <a:r>
              <a:rPr lang="en-US" b="0" i="0" u="none" strike="noStrike" baseline="0" smtClean="0">
                <a:latin typeface="Segoe"/>
                <a:ea typeface="ＭＳ ゴシック"/>
              </a:rPr>
              <a:t>Drag the fill handle from cell </a:t>
            </a:r>
            <a:r>
              <a:rPr lang="en-US" b="1" i="0" u="none" strike="noStrike" baseline="0" smtClean="0">
                <a:latin typeface="Segoe"/>
                <a:ea typeface="ＭＳ ゴシック"/>
              </a:rPr>
              <a:t>A2</a:t>
            </a:r>
            <a:r>
              <a:rPr lang="en-US" b="0" i="0" u="none" strike="noStrike" baseline="0" smtClean="0">
                <a:latin typeface="Segoe"/>
                <a:ea typeface="ＭＳ ゴシック"/>
              </a:rPr>
              <a:t> down to cell </a:t>
            </a:r>
            <a:r>
              <a:rPr lang="en-US" b="1" i="0" u="none" strike="noStrike" baseline="0" smtClean="0">
                <a:latin typeface="Segoe"/>
                <a:ea typeface="ＭＳ ゴシック"/>
              </a:rPr>
              <a:t>A34</a:t>
            </a:r>
            <a:r>
              <a:rPr lang="en-US" b="0" i="0" u="none" strike="noStrike" baseline="0" smtClean="0">
                <a:latin typeface="Segoe"/>
                <a:ea typeface="ＭＳ ゴシック"/>
              </a:rPr>
              <a:t> and release (see Lesson 2, “Working with Microsoft Excel 2013”). Excel changes the entries in column A to proper months.</a:t>
            </a:r>
          </a:p>
          <a:p>
            <a:pPr lvl="1" rtl="0">
              <a:buAutoNum type="arabicPeriod" startAt="11"/>
            </a:pPr>
            <a:r>
              <a:rPr lang="en-US" b="0" i="0" u="none" strike="noStrike" baseline="0" smtClean="0">
                <a:latin typeface="Segoe"/>
                <a:ea typeface="ＭＳ ゴシック"/>
              </a:rPr>
              <a:t>Delete rows </a:t>
            </a:r>
            <a:r>
              <a:rPr lang="en-US" b="1" i="0" u="none" strike="noStrike" baseline="0" smtClean="0">
                <a:latin typeface="Segoe"/>
                <a:ea typeface="ＭＳ ゴシック"/>
              </a:rPr>
              <a:t>35</a:t>
            </a:r>
            <a:r>
              <a:rPr lang="en-US" b="0" i="0" u="none" strike="noStrike" baseline="0" smtClean="0">
                <a:latin typeface="Segoe"/>
                <a:ea typeface="ＭＳ ゴシック"/>
              </a:rPr>
              <a:t> through </a:t>
            </a:r>
            <a:r>
              <a:rPr lang="en-US" b="1" i="0" u="none" strike="noStrike" baseline="0" smtClean="0">
                <a:latin typeface="Segoe"/>
                <a:ea typeface="ＭＳ ゴシック"/>
              </a:rPr>
              <a:t>40</a:t>
            </a:r>
            <a:r>
              <a:rPr lang="en-US" b="0" i="0" u="none" strike="noStrike" baseline="0" smtClean="0">
                <a:latin typeface="Times New Roman"/>
                <a:ea typeface="ＭＳ ゴシック"/>
              </a:rPr>
              <a:t>.</a:t>
            </a:r>
          </a:p>
          <a:p>
            <a:pPr lvl="1" rtl="0">
              <a:buAutoNum type="arabicPeriod" startAt="11"/>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 in the Lesson 9 folder as </a:t>
            </a:r>
            <a:r>
              <a:rPr lang="en-US" b="1" i="1" u="none" strike="noStrike" baseline="0" smtClean="0">
                <a:latin typeface="Segoe"/>
                <a:ea typeface="ＭＳ ゴシック"/>
              </a:rPr>
              <a:t>09 Monthly Census Data Solution</a:t>
            </a:r>
            <a:r>
              <a:rPr lang="en-US" b="0" i="0" u="none" strike="noStrike" baseline="0" smtClean="0">
                <a:latin typeface="Times New Roman"/>
                <a:ea typeface="ＭＳ ゴシック"/>
              </a:rPr>
              <a:t>.</a:t>
            </a:r>
          </a:p>
          <a:p>
            <a:pPr lvl="0" rtl="0"/>
            <a:r>
              <a:rPr lang="en-US" b="1" i="0" u="none" strike="noStrike" baseline="0" smtClean="0">
                <a:latin typeface="Segoe"/>
                <a:ea typeface="ＭＳ ゴシック"/>
              </a:rPr>
              <a:t>CLOSE</a:t>
            </a:r>
            <a:r>
              <a:rPr lang="en-US" b="0" i="0" u="none" strike="noStrike" baseline="0" smtClean="0">
                <a:latin typeface="Segoe"/>
                <a:ea typeface="ＭＳ ゴシック"/>
              </a:rPr>
              <a:t> the workbook and leave Excel open for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spTree>
    <p:extLst>
      <p:ext uri="{BB962C8B-B14F-4D97-AF65-F5344CB8AC3E}">
        <p14:creationId xmlns:p14="http://schemas.microsoft.com/office/powerpoint/2010/main" val="1642582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Get External Data</a:t>
            </a:r>
            <a:endParaRPr lang="en-US" b="0" i="0" u="none" strike="noStrike" baseline="0" smtClean="0">
              <a:solidFill>
                <a:srgbClr val="007233"/>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Before you begin these steps, </a:t>
            </a:r>
            <a:r>
              <a:rPr lang="en-US" b="1" i="0" u="none" strike="noStrike" baseline="0" smtClean="0">
                <a:latin typeface="Segoe"/>
                <a:ea typeface="ＭＳ ゴシック"/>
              </a:rPr>
              <a:t>LAUNCH</a:t>
            </a:r>
            <a:r>
              <a:rPr lang="en-US" b="0" i="0" u="none" strike="noStrike" baseline="0" smtClean="0">
                <a:latin typeface="Segoe"/>
                <a:ea typeface="ＭＳ ゴシック"/>
              </a:rPr>
              <a:t> Microsoft Excel.</a:t>
            </a:r>
          </a:p>
          <a:p>
            <a:pPr lvl="1" rtl="0"/>
            <a:r>
              <a:rPr lang="en-US" b="0" i="0" u="none" strike="noStrike" baseline="0" smtClean="0">
                <a:latin typeface="Segoe"/>
                <a:ea typeface="ＭＳ ゴシック"/>
              </a:rPr>
              <a:t>If the active workbook is not a new, blank workbook, then click the </a:t>
            </a:r>
            <a:r>
              <a:rPr lang="en-US" b="1" i="0" u="none" strike="noStrike" baseline="0" smtClean="0">
                <a:latin typeface="Segoe"/>
                <a:ea typeface="ＭＳ ゴシック"/>
              </a:rPr>
              <a:t>FILE</a:t>
            </a:r>
            <a:r>
              <a:rPr lang="en-US" b="0" i="0" u="none" strike="noStrike" baseline="0" smtClean="0">
                <a:solidFill>
                  <a:srgbClr val="000000"/>
                </a:solidFill>
                <a:latin typeface="Segoe"/>
                <a:ea typeface="ＭＳ ゴシック"/>
              </a:rPr>
              <a:t> tab. In Backstage, click </a:t>
            </a:r>
            <a:r>
              <a:rPr lang="en-US" b="1" i="0" u="none" strike="noStrike" baseline="0" smtClean="0">
                <a:solidFill>
                  <a:srgbClr val="000000"/>
                </a:solidFill>
                <a:latin typeface="Segoe"/>
                <a:ea typeface="ＭＳ ゴシック"/>
              </a:rPr>
              <a:t>New</a:t>
            </a:r>
            <a:r>
              <a:rPr lang="en-US" b="0" i="0" u="none" strike="noStrike" baseline="0" smtClean="0">
                <a:solidFill>
                  <a:srgbClr val="000000"/>
                </a:solidFill>
                <a:latin typeface="Segoe"/>
                <a:ea typeface="ＭＳ ゴシック"/>
              </a:rPr>
              <a:t>, and then click the thumbnail marked </a:t>
            </a:r>
            <a:r>
              <a:rPr lang="en-US" b="1" i="0" u="none" strike="noStrike" baseline="0" smtClean="0">
                <a:solidFill>
                  <a:srgbClr val="000000"/>
                </a:solidFill>
                <a:latin typeface="Segoe"/>
                <a:ea typeface="ＭＳ ゴシック"/>
              </a:rPr>
              <a:t>Blank workbook</a:t>
            </a:r>
            <a:r>
              <a:rPr lang="en-US" b="0" i="0" u="none" strike="noStrike" baseline="0" smtClean="0">
                <a:solidFill>
                  <a:srgbClr val="000000"/>
                </a:solidFill>
                <a:latin typeface="Times New Roman"/>
                <a:ea typeface="ＭＳ ゴシック"/>
              </a:rPr>
              <a:t>.</a:t>
            </a:r>
          </a:p>
          <a:p>
            <a:pPr lvl="1" rtl="0"/>
            <a:r>
              <a:rPr lang="en-US" b="0" i="0" u="none" strike="noStrike" baseline="0" smtClean="0">
                <a:latin typeface="Segoe"/>
                <a:ea typeface="ＭＳ ゴシック"/>
              </a:rPr>
              <a:t>On the DATA tab, click </a:t>
            </a:r>
            <a:r>
              <a:rPr lang="en-US" b="1" i="0" u="none" strike="noStrike" baseline="0" smtClean="0">
                <a:latin typeface="Segoe"/>
                <a:ea typeface="ＭＳ ゴシック"/>
              </a:rPr>
              <a:t>Get External Data</a:t>
            </a:r>
            <a:r>
              <a:rPr lang="en-US" b="0" i="0" u="none" strike="noStrike" baseline="0" smtClean="0">
                <a:latin typeface="Segoe"/>
                <a:ea typeface="ＭＳ ゴシック"/>
              </a:rPr>
              <a:t>, and then click </a:t>
            </a:r>
            <a:r>
              <a:rPr lang="en-US" b="1" i="0" u="none" strike="noStrike" baseline="0" smtClean="0">
                <a:latin typeface="Segoe"/>
                <a:ea typeface="ＭＳ ゴシック"/>
              </a:rPr>
              <a:t>From Access</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In the Select Data Source dialog box, locate the </a:t>
            </a:r>
            <a:r>
              <a:rPr lang="en-US" b="1" i="1" u="none" strike="noStrike" baseline="0" smtClean="0">
                <a:latin typeface="Segoe"/>
                <a:ea typeface="ＭＳ ゴシック"/>
              </a:rPr>
              <a:t>09 GMcC Customer contacts.accdb</a:t>
            </a:r>
            <a:r>
              <a:rPr lang="en-US" b="0" i="0" u="none" strike="noStrike" baseline="0" smtClean="0">
                <a:latin typeface="Segoe"/>
                <a:ea typeface="ＭＳ ゴシック"/>
              </a:rPr>
              <a:t> database file. Select it and click </a:t>
            </a:r>
            <a:r>
              <a:rPr lang="en-US" b="1" i="0" u="none" strike="noStrike" baseline="0" smtClean="0">
                <a:latin typeface="Segoe"/>
                <a:ea typeface="ＭＳ ゴシック"/>
              </a:rPr>
              <a:t>Open</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spTree>
    <p:extLst>
      <p:ext uri="{BB962C8B-B14F-4D97-AF65-F5344CB8AC3E}">
        <p14:creationId xmlns:p14="http://schemas.microsoft.com/office/powerpoint/2010/main" val="3042425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Get External Data</a:t>
            </a:r>
            <a:endParaRPr lang="en-US" b="0" i="0" u="none" strike="noStrike" baseline="0" smtClean="0">
              <a:solidFill>
                <a:srgbClr val="007233"/>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In the Select Table dialog box shown below, click </a:t>
            </a:r>
            <a:r>
              <a:rPr lang="en-US" b="1" i="0" u="none" strike="noStrike" baseline="0" smtClean="0">
                <a:latin typeface="Segoe"/>
                <a:ea typeface="ＭＳ ゴシック"/>
              </a:rPr>
              <a:t>Customers</a:t>
            </a:r>
            <a:r>
              <a:rPr lang="en-US" b="0" i="0" u="none" strike="noStrike" baseline="0" smtClean="0">
                <a:latin typeface="Segoe"/>
                <a:ea typeface="ＭＳ ゴシック"/>
              </a:rPr>
              <a:t> (the table we want to import), and then click </a:t>
            </a:r>
            <a:r>
              <a:rPr lang="en-US" b="1" i="0" u="none" strike="noStrike" baseline="0" smtClean="0">
                <a:latin typeface="Segoe"/>
                <a:ea typeface="ＭＳ ゴシック"/>
              </a:rPr>
              <a:t>OK</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pic>
        <p:nvPicPr>
          <p:cNvPr id="7" name="Picture 6" descr="09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667000"/>
            <a:ext cx="5207000" cy="2984500"/>
          </a:xfrm>
          <a:prstGeom prst="rect">
            <a:avLst/>
          </a:prstGeom>
        </p:spPr>
      </p:pic>
    </p:spTree>
    <p:extLst>
      <p:ext uri="{BB962C8B-B14F-4D97-AF65-F5344CB8AC3E}">
        <p14:creationId xmlns:p14="http://schemas.microsoft.com/office/powerpoint/2010/main" val="3321689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Get External Data</a:t>
            </a:r>
            <a:endParaRPr lang="en-US" b="0" i="0" u="none" strike="noStrike" baseline="0" smtClean="0">
              <a:solidFill>
                <a:srgbClr val="007233"/>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In the Import Data dialog </a:t>
            </a:r>
            <a:br>
              <a:rPr lang="en-US" b="0" i="0" u="none" strike="noStrike" baseline="0" smtClean="0">
                <a:latin typeface="Segoe"/>
                <a:ea typeface="ＭＳ ゴシック"/>
              </a:rPr>
            </a:br>
            <a:r>
              <a:rPr lang="en-US" b="0" i="0" u="none" strike="noStrike" baseline="0" smtClean="0">
                <a:latin typeface="Segoe"/>
                <a:ea typeface="ＭＳ ゴシック"/>
              </a:rPr>
              <a:t>box (right), click </a:t>
            </a:r>
            <a:r>
              <a:rPr lang="en-US" b="1" i="0" u="none" strike="noStrike" baseline="0" smtClean="0">
                <a:latin typeface="Segoe"/>
                <a:ea typeface="ＭＳ ゴシック"/>
              </a:rPr>
              <a:t>Table</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Under Where do you want </a:t>
            </a:r>
            <a:br>
              <a:rPr lang="en-US" b="0" i="0" u="none" strike="noStrike" baseline="0" smtClean="0">
                <a:latin typeface="Segoe"/>
                <a:ea typeface="ＭＳ ゴシック"/>
              </a:rPr>
            </a:br>
            <a:r>
              <a:rPr lang="en-US" b="0" i="0" u="none" strike="noStrike" baseline="0" smtClean="0">
                <a:latin typeface="Segoe"/>
                <a:ea typeface="ＭＳ ゴシック"/>
              </a:rPr>
              <a:t>to put the data, click </a:t>
            </a:r>
            <a:br>
              <a:rPr lang="en-US" b="0" i="0" u="none" strike="noStrike" baseline="0" smtClean="0">
                <a:latin typeface="Segoe"/>
                <a:ea typeface="ＭＳ ゴシック"/>
              </a:rPr>
            </a:br>
            <a:r>
              <a:rPr lang="en-US" b="1" i="0" u="none" strike="noStrike" baseline="0" smtClean="0">
                <a:latin typeface="Segoe"/>
                <a:ea typeface="ＭＳ ゴシック"/>
              </a:rPr>
              <a:t>Existing Worksheet</a:t>
            </a:r>
            <a:r>
              <a:rPr lang="en-US" b="0" i="0" u="none" strike="noStrike" baseline="0" smtClean="0">
                <a:latin typeface="Segoe"/>
                <a:ea typeface="ＭＳ ゴシック"/>
              </a:rPr>
              <a:t> and </a:t>
            </a:r>
            <a:br>
              <a:rPr lang="en-US" b="0" i="0" u="none" strike="noStrike" baseline="0" smtClean="0">
                <a:latin typeface="Segoe"/>
                <a:ea typeface="ＭＳ ゴシック"/>
              </a:rPr>
            </a:br>
            <a:r>
              <a:rPr lang="en-US" b="0" i="0" u="none" strike="noStrike" baseline="0" smtClean="0">
                <a:latin typeface="Segoe"/>
                <a:ea typeface="ＭＳ ゴシック"/>
              </a:rPr>
              <a:t>ensure the text box </a:t>
            </a:r>
            <a:br>
              <a:rPr lang="en-US" b="0" i="0" u="none" strike="noStrike" baseline="0" smtClean="0">
                <a:latin typeface="Segoe"/>
                <a:ea typeface="ＭＳ ゴシック"/>
              </a:rPr>
            </a:br>
            <a:r>
              <a:rPr lang="en-US" b="0" i="0" u="none" strike="noStrike" baseline="0" smtClean="0">
                <a:latin typeface="Segoe"/>
                <a:ea typeface="ＭＳ ゴシック"/>
              </a:rPr>
              <a:t>reads </a:t>
            </a:r>
            <a:r>
              <a:rPr lang="en-US" b="1" i="0" u="none" strike="noStrike" baseline="0" smtClean="0">
                <a:latin typeface="Segoe"/>
                <a:ea typeface="ＭＳ ゴシック"/>
              </a:rPr>
              <a:t>=Sheet1!$A$1</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pic>
        <p:nvPicPr>
          <p:cNvPr id="7" name="Picture 6" descr="09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600200"/>
            <a:ext cx="3670727" cy="3320596"/>
          </a:xfrm>
          <a:prstGeom prst="rect">
            <a:avLst/>
          </a:prstGeom>
        </p:spPr>
      </p:pic>
    </p:spTree>
    <p:extLst>
      <p:ext uri="{BB962C8B-B14F-4D97-AF65-F5344CB8AC3E}">
        <p14:creationId xmlns:p14="http://schemas.microsoft.com/office/powerpoint/2010/main" val="433822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Get External Data</a:t>
            </a:r>
            <a:endParaRPr lang="en-US" b="0" i="0" u="none" strike="noStrike" baseline="0" smtClean="0">
              <a:solidFill>
                <a:srgbClr val="007233"/>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OK</a:t>
            </a:r>
            <a:r>
              <a:rPr lang="en-US" sz="2000" b="0" i="0" u="none" strike="noStrike" baseline="0" smtClean="0">
                <a:latin typeface="Segoe"/>
                <a:ea typeface="ＭＳ ゴシック"/>
              </a:rPr>
              <a:t>. Excel </a:t>
            </a:r>
            <a:br>
              <a:rPr lang="en-US" sz="2000" b="0" i="0" u="none" strike="noStrike" baseline="0" smtClean="0">
                <a:latin typeface="Segoe"/>
                <a:ea typeface="ＭＳ ゴシック"/>
              </a:rPr>
            </a:br>
            <a:r>
              <a:rPr lang="en-US" sz="2000" b="0" i="0" u="none" strike="noStrike" baseline="0" smtClean="0">
                <a:latin typeface="Segoe"/>
                <a:ea typeface="ＭＳ ゴシック"/>
              </a:rPr>
              <a:t>takes a moment </a:t>
            </a:r>
            <a:br>
              <a:rPr lang="en-US" sz="2000" b="0" i="0" u="none" strike="noStrike" baseline="0" smtClean="0">
                <a:latin typeface="Segoe"/>
                <a:ea typeface="ＭＳ ゴシック"/>
              </a:rPr>
            </a:br>
            <a:r>
              <a:rPr lang="en-US" sz="2000" b="0" i="0" u="none" strike="noStrike" baseline="0" smtClean="0">
                <a:latin typeface="Segoe"/>
                <a:ea typeface="ＭＳ ゴシック"/>
              </a:rPr>
              <a:t>to query the </a:t>
            </a:r>
            <a:br>
              <a:rPr lang="en-US" sz="2000" b="0" i="0" u="none" strike="noStrike" baseline="0" smtClean="0">
                <a:latin typeface="Segoe"/>
                <a:ea typeface="ＭＳ ゴシック"/>
              </a:rPr>
            </a:br>
            <a:r>
              <a:rPr lang="en-US" sz="2000" b="0" i="0" u="none" strike="noStrike" baseline="0" smtClean="0">
                <a:latin typeface="Segoe"/>
                <a:ea typeface="ＭＳ ゴシック"/>
              </a:rPr>
              <a:t>database. Soon, it </a:t>
            </a:r>
            <a:br>
              <a:rPr lang="en-US" sz="2000" b="0" i="0" u="none" strike="noStrike" baseline="0" smtClean="0">
                <a:latin typeface="Segoe"/>
                <a:ea typeface="ＭＳ ゴシック"/>
              </a:rPr>
            </a:br>
            <a:r>
              <a:rPr lang="en-US" sz="2000" b="0" i="0" u="none" strike="noStrike" baseline="0" smtClean="0">
                <a:latin typeface="Segoe"/>
                <a:ea typeface="ＭＳ ゴシック"/>
              </a:rPr>
              <a:t>displays a fully </a:t>
            </a:r>
            <a:br>
              <a:rPr lang="en-US" sz="2000" b="0" i="0" u="none" strike="noStrike" baseline="0" smtClean="0">
                <a:latin typeface="Segoe"/>
                <a:ea typeface="ＭＳ ゴシック"/>
              </a:rPr>
            </a:br>
            <a:r>
              <a:rPr lang="en-US" sz="2000" b="0" i="0" u="none" strike="noStrike" baseline="0" smtClean="0">
                <a:latin typeface="Segoe"/>
                <a:ea typeface="ＭＳ ゴシック"/>
              </a:rPr>
              <a:t>formatted table </a:t>
            </a:r>
            <a:br>
              <a:rPr lang="en-US" sz="2000" b="0" i="0" u="none" strike="noStrike" baseline="0" smtClean="0">
                <a:latin typeface="Segoe"/>
                <a:ea typeface="ＭＳ ゴシック"/>
              </a:rPr>
            </a:br>
            <a:r>
              <a:rPr lang="en-US" sz="2000" b="0" i="0" u="none" strike="noStrike" baseline="0" smtClean="0">
                <a:latin typeface="Segoe"/>
                <a:ea typeface="ＭＳ ゴシック"/>
              </a:rPr>
              <a:t>(right), complete </a:t>
            </a:r>
            <a:br>
              <a:rPr lang="en-US" sz="2000" b="0" i="0" u="none" strike="noStrike" baseline="0" smtClean="0">
                <a:latin typeface="Segoe"/>
                <a:ea typeface="ＭＳ ゴシック"/>
              </a:rPr>
            </a:br>
            <a:r>
              <a:rPr lang="en-US" sz="2000" b="0" i="0" u="none" strike="noStrike" baseline="0" smtClean="0">
                <a:latin typeface="Segoe"/>
                <a:ea typeface="ＭＳ ゴシック"/>
              </a:rPr>
              <a:t>with AutoFilter </a:t>
            </a:r>
            <a:br>
              <a:rPr lang="en-US" sz="2000" b="0" i="0" u="none" strike="noStrike" baseline="0" smtClean="0">
                <a:latin typeface="Segoe"/>
                <a:ea typeface="ＭＳ ゴシック"/>
              </a:rPr>
            </a:br>
            <a:r>
              <a:rPr lang="en-US" sz="2000" b="0" i="0" u="none" strike="noStrike" baseline="0" smtClean="0">
                <a:latin typeface="Segoe"/>
                <a:ea typeface="ＭＳ ゴシック"/>
              </a:rPr>
              <a:t>buttons in the </a:t>
            </a:r>
            <a:br>
              <a:rPr lang="en-US" sz="2000" b="0" i="0" u="none" strike="noStrike" baseline="0" smtClean="0">
                <a:latin typeface="Segoe"/>
                <a:ea typeface="ＭＳ ゴシック"/>
              </a:rPr>
            </a:br>
            <a:r>
              <a:rPr lang="en-US" sz="2000" b="0" i="0" u="none" strike="noStrike" baseline="0" smtClean="0">
                <a:latin typeface="Segoe"/>
                <a:ea typeface="ＭＳ ゴシック"/>
              </a:rPr>
              <a:t>headers, which </a:t>
            </a:r>
            <a:br>
              <a:rPr lang="en-US" sz="2000" b="0" i="0" u="none" strike="noStrike" baseline="0" smtClean="0">
                <a:latin typeface="Segoe"/>
                <a:ea typeface="ＭＳ ゴシック"/>
              </a:rPr>
            </a:br>
            <a:r>
              <a:rPr lang="en-US" sz="2000" b="0" i="0" u="none" strike="noStrike" baseline="0" smtClean="0">
                <a:latin typeface="Segoe"/>
                <a:ea typeface="ＭＳ ゴシック"/>
              </a:rPr>
              <a:t>you learn more about later in this lesson in “Using AutoFilter.”</a:t>
            </a:r>
          </a:p>
          <a:p>
            <a:pPr lvl="1" rtl="0">
              <a:buAutoNum type="arabicPeriod" startAt="6"/>
            </a:pPr>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workbook in the Lesson 9 folder as </a:t>
            </a:r>
            <a:r>
              <a:rPr lang="en-US" sz="2000" b="1" i="1" u="none" strike="noStrike" baseline="0" smtClean="0">
                <a:latin typeface="Segoe"/>
                <a:ea typeface="ＭＳ ゴシック"/>
              </a:rPr>
              <a:t>09 2005 Customers Solution</a:t>
            </a:r>
            <a:r>
              <a:rPr lang="en-US" sz="2000" b="0" i="0" u="none" strike="noStrike" baseline="0" smtClean="0">
                <a:latin typeface="Segoe"/>
                <a:ea typeface="ＭＳ ゴシック"/>
              </a:rPr>
              <a:t>. </a:t>
            </a:r>
          </a:p>
          <a:p>
            <a:pPr lvl="0" rtl="0"/>
            <a:r>
              <a:rPr lang="en-US" sz="2000" b="1" i="0" u="none" strike="noStrike" baseline="0" smtClean="0">
                <a:latin typeface="Segoe"/>
                <a:ea typeface="ＭＳ ゴシック"/>
              </a:rPr>
              <a:t>CLOSE</a:t>
            </a:r>
            <a:r>
              <a:rPr lang="en-US" sz="2000" b="0" i="0" u="none" strike="noStrike" baseline="0" smtClean="0">
                <a:latin typeface="Segoe"/>
                <a:ea typeface="ＭＳ ゴシック"/>
              </a:rPr>
              <a:t> the workbook and leave Excel open for the next exercise.</a:t>
            </a:r>
            <a:endParaRPr lang="en-US" sz="20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pic>
        <p:nvPicPr>
          <p:cNvPr id="7" name="Picture 6" descr="09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5487" y="1524000"/>
            <a:ext cx="5247513" cy="2998578"/>
          </a:xfrm>
          <a:prstGeom prst="rect">
            <a:avLst/>
          </a:prstGeom>
        </p:spPr>
      </p:pic>
    </p:spTree>
    <p:extLst>
      <p:ext uri="{BB962C8B-B14F-4D97-AF65-F5344CB8AC3E}">
        <p14:creationId xmlns:p14="http://schemas.microsoft.com/office/powerpoint/2010/main" val="2451751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Append Data to a Worksheet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a:t>
            </a:r>
            <a:r>
              <a:rPr lang="en-US" b="1" i="0" u="none" strike="noStrike" baseline="0" smtClean="0">
                <a:latin typeface="Segoe"/>
                <a:ea typeface="ＭＳ ゴシック"/>
              </a:rPr>
              <a:t>OPEN</a:t>
            </a:r>
            <a:r>
              <a:rPr lang="en-US" b="0" i="0" u="none" strike="noStrike" baseline="0" smtClean="0">
                <a:latin typeface="Segoe"/>
                <a:ea typeface="ＭＳ ゴシック"/>
              </a:rPr>
              <a:t> the </a:t>
            </a:r>
            <a:r>
              <a:rPr lang="en-US" b="1" i="1" u="none" strike="noStrike" baseline="0" smtClean="0">
                <a:latin typeface="Segoe"/>
                <a:ea typeface="ＭＳ ゴシック"/>
              </a:rPr>
              <a:t>09 Owners.xls</a:t>
            </a:r>
            <a:r>
              <a:rPr lang="en-US" b="0" i="0" u="none" strike="noStrike" baseline="0" smtClean="0">
                <a:latin typeface="Segoe"/>
                <a:ea typeface="ＭＳ ゴシック"/>
              </a:rPr>
              <a:t> workbook for this lesson.</a:t>
            </a:r>
          </a:p>
          <a:p>
            <a:pPr lvl="1" rtl="0"/>
            <a:r>
              <a:rPr lang="en-US" b="0" i="0" u="none" strike="noStrike" baseline="0" smtClean="0">
                <a:solidFill>
                  <a:srgbClr val="000000"/>
                </a:solidFill>
                <a:latin typeface="Segoe"/>
                <a:ea typeface="ＭＳ ゴシック"/>
              </a:rPr>
              <a:t>Click cell </a:t>
            </a:r>
            <a:r>
              <a:rPr lang="en-US" b="1" i="0" u="none" strike="noStrike" baseline="0" smtClean="0">
                <a:solidFill>
                  <a:srgbClr val="000000"/>
                </a:solidFill>
                <a:latin typeface="Segoe"/>
                <a:ea typeface="ＭＳ ゴシック"/>
              </a:rPr>
              <a:t>A21</a:t>
            </a:r>
            <a:r>
              <a:rPr lang="en-US" b="0" i="0" u="none" strike="noStrike" baseline="0" smtClean="0">
                <a:solidFill>
                  <a:srgbClr val="000000"/>
                </a:solidFill>
                <a:latin typeface="Times New Roman"/>
                <a:ea typeface="ＭＳ ゴシック"/>
              </a:rPr>
              <a:t>.</a:t>
            </a:r>
          </a:p>
          <a:p>
            <a:pPr lvl="1" rtl="0"/>
            <a:r>
              <a:rPr lang="en-US" b="0" i="0" u="none" strike="noStrike" baseline="0" smtClean="0">
                <a:latin typeface="Segoe"/>
                <a:ea typeface="ＭＳ ゴシック"/>
              </a:rPr>
              <a:t>On the DATA tab, click </a:t>
            </a:r>
            <a:r>
              <a:rPr lang="en-US" b="1" i="0" u="none" strike="noStrike" baseline="0" smtClean="0">
                <a:latin typeface="Segoe"/>
                <a:ea typeface="ＭＳ ゴシック"/>
              </a:rPr>
              <a:t>Get External Data</a:t>
            </a:r>
            <a:r>
              <a:rPr lang="en-US" b="0" i="0" u="none" strike="noStrike" baseline="0" smtClean="0">
                <a:latin typeface="Segoe"/>
                <a:ea typeface="ＭＳ ゴシック"/>
              </a:rPr>
              <a:t>, then click </a:t>
            </a:r>
            <a:r>
              <a:rPr lang="en-US" b="1" i="0" u="none" strike="noStrike" baseline="0" smtClean="0">
                <a:latin typeface="Segoe"/>
                <a:ea typeface="ＭＳ ゴシック"/>
              </a:rPr>
              <a:t>From Other Sources</a:t>
            </a:r>
            <a:r>
              <a:rPr lang="en-US" b="0" i="0" u="none" strike="noStrike" baseline="0" smtClean="0">
                <a:latin typeface="Segoe"/>
                <a:ea typeface="ＭＳ ゴシック"/>
              </a:rPr>
              <a:t>, followed by </a:t>
            </a:r>
            <a:r>
              <a:rPr lang="en-US" b="1" i="0" u="none" strike="noStrike" baseline="0" smtClean="0">
                <a:latin typeface="Segoe"/>
                <a:ea typeface="ＭＳ ゴシック"/>
              </a:rPr>
              <a:t>From XML Data Import</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In the Select Data Source dialog box, locate and select the </a:t>
            </a:r>
            <a:r>
              <a:rPr lang="en-US" b="1" i="1" u="none" strike="noStrike" baseline="0" smtClean="0">
                <a:latin typeface="Segoe"/>
                <a:ea typeface="ＭＳ ゴシック"/>
              </a:rPr>
              <a:t>09 2010_Owners.xml</a:t>
            </a:r>
            <a:r>
              <a:rPr lang="en-US" b="0" i="0" u="none" strike="noStrike" baseline="0" smtClean="0">
                <a:latin typeface="Segoe"/>
                <a:ea typeface="ＭＳ ゴシック"/>
              </a:rPr>
              <a:t> data file. Click</a:t>
            </a:r>
            <a:r>
              <a:rPr lang="en-US" b="1" i="0" u="none" strike="noStrike" baseline="0" smtClean="0">
                <a:latin typeface="Segoe"/>
                <a:ea typeface="ＭＳ ゴシック"/>
              </a:rPr>
              <a:t> Open</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spTree>
    <p:extLst>
      <p:ext uri="{BB962C8B-B14F-4D97-AF65-F5344CB8AC3E}">
        <p14:creationId xmlns:p14="http://schemas.microsoft.com/office/powerpoint/2010/main" val="1487911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Append Data to a Worksheet</a:t>
            </a:r>
          </a:p>
        </p:txBody>
      </p:sp>
      <p:sp>
        <p:nvSpPr>
          <p:cNvPr id="3" name="Text Placeholder 2"/>
          <p:cNvSpPr>
            <a:spLocks noGrp="1"/>
          </p:cNvSpPr>
          <p:nvPr>
            <p:ph type="body" idx="1"/>
          </p:nvPr>
        </p:nvSpPr>
        <p:spPr/>
        <p:txBody>
          <a:bodyPr/>
          <a:lstStyle/>
          <a:p>
            <a:pPr lvl="1" rtl="0">
              <a:lnSpc>
                <a:spcPct val="90000"/>
              </a:lnSpc>
              <a:buFont typeface="+mj-lt"/>
              <a:buAutoNum type="arabicPeriod" startAt="4"/>
            </a:pPr>
            <a:r>
              <a:rPr lang="en-US" sz="2000" b="0" i="0" u="none" strike="noStrike" baseline="0" smtClean="0">
                <a:latin typeface="Segoe"/>
                <a:ea typeface="ＭＳ ゴシック"/>
              </a:rPr>
              <a:t>In the Import Data dialog box, click </a:t>
            </a:r>
            <a:r>
              <a:rPr lang="en-US" sz="2000" b="1" i="0" u="none" strike="noStrike" baseline="0" smtClean="0">
                <a:latin typeface="Segoe"/>
                <a:ea typeface="ＭＳ ゴシック"/>
              </a:rPr>
              <a:t>Existing worksheet</a:t>
            </a:r>
            <a:r>
              <a:rPr lang="en-US" sz="2000" b="0" i="0" u="none" strike="noStrike" baseline="0" smtClean="0">
                <a:latin typeface="Segoe"/>
                <a:ea typeface="ＭＳ ゴシック"/>
              </a:rPr>
              <a:t>, and then click </a:t>
            </a:r>
            <a:r>
              <a:rPr lang="en-US" sz="2000" b="1" i="0" u="none" strike="noStrike" baseline="0" smtClean="0">
                <a:latin typeface="Segoe"/>
                <a:ea typeface="ＭＳ ゴシック"/>
              </a:rPr>
              <a:t>OK</a:t>
            </a:r>
            <a:r>
              <a:rPr lang="en-US" sz="2000" b="0" i="0" u="none" strike="noStrike" baseline="0" smtClean="0">
                <a:latin typeface="Times New Roman"/>
                <a:ea typeface="ＭＳ ゴシック"/>
              </a:rPr>
              <a:t>.</a:t>
            </a:r>
            <a:r>
              <a:rPr lang="en-US" sz="2000" b="0" i="0" u="none" strike="noStrike" baseline="0" smtClean="0">
                <a:latin typeface="Segoe"/>
                <a:ea typeface="ＭＳ ゴシック"/>
              </a:rPr>
              <a:t> Although a list of customers is appended to the end of the worksheet, the columns don’t line up, as the figure below clearly indicates. This is typical of appended data.</a:t>
            </a:r>
            <a:endParaRPr lang="en-US" sz="20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pic>
        <p:nvPicPr>
          <p:cNvPr id="7" name="Picture 6" descr="09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2824920"/>
            <a:ext cx="6040373" cy="3446767"/>
          </a:xfrm>
          <a:prstGeom prst="rect">
            <a:avLst/>
          </a:prstGeom>
        </p:spPr>
      </p:pic>
    </p:spTree>
    <p:extLst>
      <p:ext uri="{BB962C8B-B14F-4D97-AF65-F5344CB8AC3E}">
        <p14:creationId xmlns:p14="http://schemas.microsoft.com/office/powerpoint/2010/main" val="869755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Append Data to a Worksheet</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To correct the problem, begin by moving the first names from cell range </a:t>
            </a:r>
            <a:r>
              <a:rPr lang="en-US" b="1" i="0" u="none" strike="noStrike" baseline="0" smtClean="0">
                <a:latin typeface="Segoe"/>
                <a:ea typeface="ＭＳ ゴシック"/>
              </a:rPr>
              <a:t>E23:E75</a:t>
            </a:r>
            <a:r>
              <a:rPr lang="en-US" b="0" i="0" u="none" strike="noStrike" baseline="0" smtClean="0">
                <a:latin typeface="Segoe"/>
                <a:ea typeface="ＭＳ ゴシック"/>
              </a:rPr>
              <a:t> to </a:t>
            </a:r>
            <a:r>
              <a:rPr lang="en-US" b="1" i="0" u="none" strike="noStrike" baseline="0" smtClean="0">
                <a:latin typeface="Segoe"/>
                <a:ea typeface="ＭＳ ゴシック"/>
              </a:rPr>
              <a:t>B23:B75</a:t>
            </a:r>
            <a:r>
              <a:rPr lang="en-US" b="0" i="0" u="none" strike="noStrike" baseline="0" smtClean="0">
                <a:latin typeface="Segoe"/>
                <a:ea typeface="ＭＳ ゴシック"/>
              </a:rPr>
              <a:t>. Overwrite the existing contents in column B.</a:t>
            </a:r>
          </a:p>
          <a:p>
            <a:pPr lvl="1" rtl="0">
              <a:buAutoNum type="arabicPeriod" startAt="5"/>
            </a:pPr>
            <a:r>
              <a:rPr lang="en-US" b="0" i="0" u="none" strike="noStrike" baseline="0" smtClean="0">
                <a:latin typeface="Segoe"/>
                <a:ea typeface="ＭＳ ゴシック"/>
              </a:rPr>
              <a:t>Move the last names from cell range </a:t>
            </a:r>
            <a:r>
              <a:rPr lang="en-US" b="1" i="0" u="none" strike="noStrike" baseline="0" smtClean="0">
                <a:latin typeface="Segoe"/>
                <a:ea typeface="ＭＳ ゴシック"/>
              </a:rPr>
              <a:t>H23:H75</a:t>
            </a:r>
            <a:r>
              <a:rPr lang="en-US" b="0" i="0" u="none" strike="noStrike" baseline="0" smtClean="0">
                <a:latin typeface="Segoe"/>
                <a:ea typeface="ＭＳ ゴシック"/>
              </a:rPr>
              <a:t> to </a:t>
            </a:r>
            <a:r>
              <a:rPr lang="en-US" b="1" i="0" u="none" strike="noStrike" baseline="0" smtClean="0">
                <a:latin typeface="Segoe"/>
                <a:ea typeface="ＭＳ ゴシック"/>
              </a:rPr>
              <a:t>A23:A75</a:t>
            </a:r>
            <a:r>
              <a:rPr lang="en-US" b="0" i="0" u="none" strike="noStrike" baseline="0" smtClean="0">
                <a:latin typeface="Segoe"/>
                <a:ea typeface="ＭＳ ゴシック"/>
              </a:rPr>
              <a:t>. Overwrite the existing contents in column A.</a:t>
            </a:r>
          </a:p>
          <a:p>
            <a:pPr lvl="1" rtl="0">
              <a:buAutoNum type="arabicPeriod" startAt="5"/>
            </a:pPr>
            <a:r>
              <a:rPr lang="en-US" b="0" i="0" u="none" strike="noStrike" baseline="0" smtClean="0">
                <a:latin typeface="Segoe"/>
                <a:ea typeface="ＭＳ ゴシック"/>
              </a:rPr>
              <a:t>Repeat the process for the states in column </a:t>
            </a:r>
            <a:r>
              <a:rPr lang="en-US" b="1" i="0" u="none" strike="noStrike" baseline="0" smtClean="0">
                <a:latin typeface="Segoe"/>
                <a:ea typeface="ＭＳ ゴシック"/>
              </a:rPr>
              <a:t>J</a:t>
            </a:r>
            <a:r>
              <a:rPr lang="en-US" b="0" i="0" u="none" strike="noStrike" baseline="0" smtClean="0">
                <a:latin typeface="Segoe"/>
                <a:ea typeface="ＭＳ ゴシック"/>
              </a:rPr>
              <a:t> that should be in column </a:t>
            </a:r>
            <a:r>
              <a:rPr lang="en-US" b="1" i="0" u="none" strike="noStrike" baseline="0" smtClean="0">
                <a:latin typeface="Segoe"/>
                <a:ea typeface="ＭＳ ゴシック"/>
              </a:rPr>
              <a:t>E</a:t>
            </a:r>
            <a:r>
              <a:rPr lang="en-US" b="0" i="0" u="none" strike="noStrike" baseline="0" smtClean="0">
                <a:latin typeface="Segoe"/>
                <a:ea typeface="ＭＳ ゴシック"/>
              </a:rPr>
              <a:t>, the ZIP codes in column </a:t>
            </a:r>
            <a:r>
              <a:rPr lang="en-US" b="1" i="0" u="none" strike="noStrike" baseline="0" smtClean="0">
                <a:latin typeface="Segoe"/>
                <a:ea typeface="ＭＳ ゴシック"/>
              </a:rPr>
              <a:t>K</a:t>
            </a:r>
            <a:r>
              <a:rPr lang="en-US" b="0" i="0" u="none" strike="noStrike" baseline="0" smtClean="0">
                <a:latin typeface="Segoe"/>
                <a:ea typeface="ＭＳ ゴシック"/>
              </a:rPr>
              <a:t> that should be in column </a:t>
            </a:r>
            <a:r>
              <a:rPr lang="en-US" b="1" i="0" u="none" strike="noStrike" baseline="0" smtClean="0">
                <a:latin typeface="Segoe"/>
                <a:ea typeface="ＭＳ ゴシック"/>
              </a:rPr>
              <a:t>F</a:t>
            </a:r>
            <a:r>
              <a:rPr lang="en-US" b="0" i="0" u="none" strike="noStrike" baseline="0" smtClean="0">
                <a:latin typeface="Segoe"/>
                <a:ea typeface="ＭＳ ゴシック"/>
              </a:rPr>
              <a:t>, and the phone numbers in column </a:t>
            </a:r>
            <a:r>
              <a:rPr lang="en-US" b="1" i="0" u="none" strike="noStrike" baseline="0" smtClean="0">
                <a:latin typeface="Segoe"/>
                <a:ea typeface="ＭＳ ゴシック"/>
              </a:rPr>
              <a:t>I</a:t>
            </a:r>
            <a:r>
              <a:rPr lang="en-US" b="0" i="0" u="none" strike="noStrike" baseline="0" smtClean="0">
                <a:latin typeface="Segoe"/>
                <a:ea typeface="ＭＳ ゴシック"/>
              </a:rPr>
              <a:t> that should be in column </a:t>
            </a:r>
            <a:r>
              <a:rPr lang="en-US" b="1" i="0" u="none" strike="noStrike" baseline="0" smtClean="0">
                <a:latin typeface="Segoe"/>
                <a:ea typeface="ＭＳ ゴシック"/>
              </a:rPr>
              <a:t>G</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spTree>
    <p:extLst>
      <p:ext uri="{BB962C8B-B14F-4D97-AF65-F5344CB8AC3E}">
        <p14:creationId xmlns:p14="http://schemas.microsoft.com/office/powerpoint/2010/main" val="3778815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Append Data to a Worksheet</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latin typeface="Segoe"/>
                <a:ea typeface="ＭＳ ゴシック"/>
              </a:rPr>
              <a:t>Delete columns </a:t>
            </a:r>
            <a:r>
              <a:rPr lang="en-US" b="1" i="0" u="none" strike="noStrike" baseline="0" smtClean="0">
                <a:latin typeface="Segoe"/>
                <a:ea typeface="ＭＳ ゴシック"/>
              </a:rPr>
              <a:t>H</a:t>
            </a:r>
            <a:r>
              <a:rPr lang="en-US" b="0" i="0" u="none" strike="noStrike" baseline="0" smtClean="0">
                <a:latin typeface="Segoe"/>
                <a:ea typeface="ＭＳ ゴシック"/>
              </a:rPr>
              <a:t> through </a:t>
            </a:r>
            <a:r>
              <a:rPr lang="en-US" b="1" i="0" u="none" strike="noStrike" baseline="0" smtClean="0">
                <a:latin typeface="Segoe"/>
                <a:ea typeface="ＭＳ ゴシック"/>
              </a:rPr>
              <a:t>L</a:t>
            </a:r>
            <a:r>
              <a:rPr lang="en-US" b="0" i="0" u="none" strike="noStrike" baseline="0" smtClean="0">
                <a:latin typeface="Times New Roman"/>
                <a:ea typeface="ＭＳ ゴシック"/>
              </a:rPr>
              <a:t>.</a:t>
            </a:r>
          </a:p>
          <a:p>
            <a:pPr lvl="1" rtl="0">
              <a:buAutoNum type="arabicPeriod" startAt="8"/>
            </a:pPr>
            <a:r>
              <a:rPr lang="en-US" b="0" i="0" u="none" strike="noStrike" baseline="0" smtClean="0">
                <a:latin typeface="Segoe"/>
                <a:ea typeface="ＭＳ ゴシック"/>
              </a:rPr>
              <a:t>Delete rows </a:t>
            </a:r>
            <a:r>
              <a:rPr lang="en-US" b="1" i="0" u="none" strike="noStrike" baseline="0" smtClean="0">
                <a:latin typeface="Segoe"/>
                <a:ea typeface="ＭＳ ゴシック"/>
              </a:rPr>
              <a:t>21</a:t>
            </a:r>
            <a:r>
              <a:rPr lang="en-US" b="0" i="0" u="none" strike="noStrike" baseline="0" smtClean="0">
                <a:latin typeface="Segoe"/>
                <a:ea typeface="ＭＳ ゴシック"/>
              </a:rPr>
              <a:t> and </a:t>
            </a:r>
            <a:r>
              <a:rPr lang="en-US" b="1" i="0" u="none" strike="noStrike" baseline="0" smtClean="0">
                <a:latin typeface="Segoe"/>
                <a:ea typeface="ＭＳ ゴシック"/>
              </a:rPr>
              <a:t>22</a:t>
            </a:r>
            <a:r>
              <a:rPr lang="en-US" b="0" i="0" u="none" strike="noStrike" baseline="0" smtClean="0">
                <a:latin typeface="Times New Roman"/>
                <a:ea typeface="ＭＳ ゴシック"/>
              </a:rPr>
              <a:t>.</a:t>
            </a:r>
          </a:p>
          <a:p>
            <a:pPr lvl="1" rtl="0">
              <a:buAutoNum type="arabicPeriod" startAt="8"/>
            </a:pPr>
            <a:r>
              <a:rPr lang="en-US" b="0" i="0" u="none" strike="noStrike" baseline="0" smtClean="0">
                <a:latin typeface="Segoe"/>
                <a:ea typeface="ＭＳ ゴシック"/>
              </a:rPr>
              <a:t>Replace all 11 instances of </a:t>
            </a:r>
            <a:r>
              <a:rPr lang="en-US" b="1" i="0" u="none" strike="noStrike" baseline="0" smtClean="0">
                <a:latin typeface="Segoe"/>
                <a:ea typeface="ＭＳ ゴシック"/>
              </a:rPr>
              <a:t>Dell City</a:t>
            </a:r>
            <a:r>
              <a:rPr lang="en-US" b="0" i="0" u="none" strike="noStrike" baseline="0" smtClean="0">
                <a:latin typeface="Segoe"/>
                <a:ea typeface="ＭＳ ゴシック"/>
              </a:rPr>
              <a:t> in column D with </a:t>
            </a:r>
            <a:r>
              <a:rPr lang="en-US" b="1" i="0" u="none" strike="noStrike" baseline="0" smtClean="0">
                <a:latin typeface="Segoe"/>
                <a:ea typeface="ＭＳ ゴシック"/>
              </a:rPr>
              <a:t>Del City</a:t>
            </a:r>
            <a:r>
              <a:rPr lang="en-US" b="0" i="0" u="none" strike="noStrike" baseline="0" smtClean="0">
                <a:latin typeface="Times New Roman"/>
                <a:ea typeface="ＭＳ ゴシック"/>
              </a:rPr>
              <a:t>.</a:t>
            </a:r>
          </a:p>
          <a:p>
            <a:pPr lvl="0" rtl="0"/>
            <a:r>
              <a:rPr lang="en-US" b="1" i="0" u="none" strike="noStrike" baseline="0" smtClean="0">
                <a:latin typeface="Segoe"/>
                <a:ea typeface="ＭＳ ゴシック"/>
              </a:rPr>
              <a:t>SAVE</a:t>
            </a:r>
            <a:r>
              <a:rPr lang="en-US" b="0" i="0" u="none" strike="noStrike" baseline="0" smtClean="0">
                <a:solidFill>
                  <a:srgbClr val="000000"/>
                </a:solidFill>
                <a:latin typeface="Segoe"/>
                <a:ea typeface="ＭＳ ゴシック"/>
              </a:rPr>
              <a:t> the workbook in the Lesson 9 folder as </a:t>
            </a:r>
            <a:r>
              <a:rPr lang="en-US" b="1" i="1" u="none" strike="noStrike" baseline="0" smtClean="0">
                <a:solidFill>
                  <a:srgbClr val="000000"/>
                </a:solidFill>
                <a:latin typeface="Segoe"/>
                <a:ea typeface="ＭＳ ゴシック"/>
              </a:rPr>
              <a:t>09 Car Owners Solution.xlsx</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CLOSE</a:t>
            </a:r>
            <a:r>
              <a:rPr lang="en-US" b="0" i="0" u="none" strike="noStrike" baseline="0" smtClean="0">
                <a:solidFill>
                  <a:srgbClr val="000000"/>
                </a:solidFill>
                <a:latin typeface="Segoe"/>
                <a:ea typeface="ＭＳ ゴシック"/>
              </a:rPr>
              <a:t> the workbook and leave Excel open for the next exercise.</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spTree>
    <p:extLst>
      <p:ext uri="{BB962C8B-B14F-4D97-AF65-F5344CB8AC3E}">
        <p14:creationId xmlns:p14="http://schemas.microsoft.com/office/powerpoint/2010/main" val="192688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Restrict Cell Entries to Certain Data Types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a:t>
            </a:r>
            <a:r>
              <a:rPr lang="en-US" b="1" i="0" u="none" strike="noStrike" baseline="0" smtClean="0">
                <a:latin typeface="Segoe"/>
                <a:ea typeface="ＭＳ ゴシック"/>
              </a:rPr>
              <a:t>OPEN</a:t>
            </a:r>
            <a:r>
              <a:rPr lang="en-US" b="0" i="0" u="none" strike="noStrike" baseline="0" smtClean="0">
                <a:latin typeface="Segoe"/>
                <a:ea typeface="ＭＳ ゴシック"/>
              </a:rPr>
              <a:t> the </a:t>
            </a:r>
            <a:r>
              <a:rPr lang="en-US" b="1" i="1" u="none" strike="noStrike" baseline="0" smtClean="0">
                <a:latin typeface="Segoe"/>
                <a:ea typeface="ＭＳ ゴシック"/>
              </a:rPr>
              <a:t>09 Vet Clinic Patients</a:t>
            </a:r>
            <a:r>
              <a:rPr lang="en-US" b="0" i="0" u="none" strike="noStrike" baseline="0" smtClean="0">
                <a:latin typeface="Segoe"/>
                <a:ea typeface="ＭＳ ゴシック"/>
              </a:rPr>
              <a:t> workbook for this lesson.</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FILE</a:t>
            </a:r>
            <a:r>
              <a:rPr lang="en-US" b="0" i="0" u="none" strike="noStrike" baseline="0" smtClean="0">
                <a:latin typeface="Segoe"/>
                <a:ea typeface="ＭＳ ゴシック"/>
              </a:rPr>
              <a:t> tab and select </a:t>
            </a:r>
            <a:r>
              <a:rPr lang="en-US" b="1" i="0" u="none" strike="noStrike" baseline="0" smtClean="0">
                <a:latin typeface="Segoe"/>
                <a:ea typeface="ＭＳ ゴシック"/>
              </a:rPr>
              <a:t>Save As</a:t>
            </a:r>
            <a:r>
              <a:rPr lang="en-US" b="0"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 in the Lesson 9 folder as </a:t>
            </a:r>
            <a:r>
              <a:rPr lang="en-US" b="1" i="1" u="none" strike="noStrike" baseline="0" smtClean="0">
                <a:latin typeface="Segoe"/>
                <a:ea typeface="ＭＳ ゴシック"/>
              </a:rPr>
              <a:t>09 Vet Clinic Patients (Active) Solution</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Freeze rows </a:t>
            </a:r>
            <a:r>
              <a:rPr lang="en-US" b="1" i="0" u="none" strike="noStrike" baseline="0" smtClean="0">
                <a:latin typeface="Segoe"/>
                <a:ea typeface="ＭＳ ゴシック"/>
              </a:rPr>
              <a:t>1</a:t>
            </a:r>
            <a:r>
              <a:rPr lang="en-US" b="0" i="0" u="none" strike="noStrike" baseline="0" smtClean="0">
                <a:latin typeface="Segoe"/>
                <a:ea typeface="ＭＳ ゴシック"/>
              </a:rPr>
              <a:t> through </a:t>
            </a:r>
            <a:r>
              <a:rPr lang="en-US" b="1" i="0" u="none" strike="noStrike" baseline="0" smtClean="0">
                <a:latin typeface="Segoe"/>
                <a:ea typeface="ＭＳ ゴシック"/>
              </a:rPr>
              <a:t>5</a:t>
            </a:r>
            <a:r>
              <a:rPr lang="en-US" b="0" i="0" u="none" strike="noStrike" baseline="0" smtClean="0">
                <a:latin typeface="Segoe"/>
                <a:ea typeface="ＭＳ ゴシック"/>
              </a:rPr>
              <a:t> in both worksheets in the workbook (see Lesson 8, “Managing Worksheets”)</a:t>
            </a:r>
            <a:r>
              <a:rPr lang="en-US" b="0" i="0" u="none" strike="noStrike" baseline="0" smtClean="0">
                <a:solidFill>
                  <a:srgbClr val="000000"/>
                </a:solidFill>
                <a:latin typeface="Times New Roman"/>
                <a:ea typeface="ＭＳ ゴシック"/>
              </a:rPr>
              <a:t>.</a:t>
            </a:r>
          </a:p>
          <a:p>
            <a:pPr lvl="1" rtl="0"/>
            <a:r>
              <a:rPr lang="en-US" b="0" i="0" u="none" strike="noStrike" baseline="0" smtClean="0">
                <a:latin typeface="Segoe"/>
                <a:ea typeface="ＭＳ ゴシック"/>
              </a:rPr>
              <a:t>In the Client list</a:t>
            </a:r>
            <a:r>
              <a:rPr lang="en-US" b="0" i="0" u="none" strike="noStrike" baseline="0" smtClean="0">
                <a:solidFill>
                  <a:srgbClr val="000000"/>
                </a:solidFill>
                <a:latin typeface="Segoe"/>
                <a:ea typeface="ＭＳ ゴシック"/>
              </a:rPr>
              <a:t> worksheet, select column </a:t>
            </a:r>
            <a:r>
              <a:rPr lang="en-US" b="1" i="0" u="none" strike="noStrike" baseline="0" smtClean="0">
                <a:solidFill>
                  <a:srgbClr val="000000"/>
                </a:solidFill>
                <a:latin typeface="Segoe"/>
                <a:ea typeface="ＭＳ ゴシック"/>
              </a:rPr>
              <a:t>L</a:t>
            </a:r>
            <a:r>
              <a:rPr lang="en-US" b="0" i="0" u="none" strike="noStrike" baseline="0" smtClean="0">
                <a:solidFill>
                  <a:srgbClr val="000000"/>
                </a:solidFill>
                <a:latin typeface="Segoe"/>
                <a:ea typeface="ＭＳ ゴシック"/>
              </a:rPr>
              <a:t> (Area Code).</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spTree>
    <p:extLst>
      <p:ext uri="{BB962C8B-B14F-4D97-AF65-F5344CB8AC3E}">
        <p14:creationId xmlns:p14="http://schemas.microsoft.com/office/powerpoint/2010/main" val="1579823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Objectives</a:t>
            </a:r>
            <a:endParaRPr lang="en-US" b="0" i="0" u="none" strike="noStrike" baseline="0" smtClean="0">
              <a:solidFill>
                <a:srgbClr val="007233"/>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3" name="Picture 2" descr="09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00201"/>
            <a:ext cx="8097620" cy="3121038"/>
          </a:xfrm>
          <a:prstGeom prst="rect">
            <a:avLst/>
          </a:prstGeom>
        </p:spPr>
      </p:pic>
    </p:spTree>
    <p:extLst>
      <p:ext uri="{BB962C8B-B14F-4D97-AF65-F5344CB8AC3E}">
        <p14:creationId xmlns:p14="http://schemas.microsoft.com/office/powerpoint/2010/main" val="268106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Restrict Cell Entries to Certain Data Types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On the DATA tab, in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Data Tools group, click </a:t>
            </a:r>
            <a:br>
              <a:rPr lang="en-US" b="0"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Data Validation</a:t>
            </a:r>
            <a:r>
              <a:rPr lang="en-US" b="0" i="0" u="none" strike="noStrike" baseline="0" smtClean="0">
                <a:solidFill>
                  <a:srgbClr val="000000"/>
                </a:solidFill>
                <a:latin typeface="Segoe"/>
                <a:ea typeface="ＭＳ ゴシック"/>
              </a:rPr>
              <a:t>. The Data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Validation dialog box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opens.</a:t>
            </a:r>
          </a:p>
          <a:p>
            <a:pPr lvl="1" rtl="0">
              <a:buAutoNum type="arabicPeriod" startAt="4"/>
            </a:pPr>
            <a:r>
              <a:rPr lang="en-US" b="0" i="0" u="none" strike="noStrike" baseline="0" smtClean="0">
                <a:latin typeface="Segoe"/>
                <a:ea typeface="ＭＳ ゴシック"/>
              </a:rPr>
              <a:t>Click the </a:t>
            </a:r>
            <a:r>
              <a:rPr lang="en-US" b="1" i="0" u="none" strike="noStrike" baseline="0" smtClean="0">
                <a:latin typeface="Segoe"/>
                <a:ea typeface="ＭＳ ゴシック"/>
              </a:rPr>
              <a:t>Settings</a:t>
            </a:r>
            <a:r>
              <a:rPr lang="en-US" b="0" i="0" u="none" strike="noStrike" baseline="0" smtClean="0">
                <a:solidFill>
                  <a:srgbClr val="000000"/>
                </a:solidFill>
                <a:latin typeface="Segoe"/>
                <a:ea typeface="ＭＳ ゴシック"/>
              </a:rPr>
              <a:t> tab.</a:t>
            </a:r>
          </a:p>
          <a:p>
            <a:pPr lvl="1" rtl="0">
              <a:buAutoNum type="arabicPeriod" startAt="4"/>
            </a:pPr>
            <a:r>
              <a:rPr lang="en-US" b="0" i="0" u="none" strike="noStrike" baseline="0" smtClean="0">
                <a:latin typeface="Segoe"/>
                <a:ea typeface="ＭＳ ゴシック"/>
              </a:rPr>
              <a:t>In the Allow list box, </a:t>
            </a:r>
            <a:br>
              <a:rPr lang="en-US" b="0" i="0" u="none" strike="noStrike" baseline="0" smtClean="0">
                <a:latin typeface="Segoe"/>
                <a:ea typeface="ＭＳ ゴシック"/>
              </a:rPr>
            </a:br>
            <a:r>
              <a:rPr lang="en-US" b="0" i="0" u="none" strike="noStrike" baseline="0" smtClean="0">
                <a:latin typeface="Segoe"/>
                <a:ea typeface="ＭＳ ゴシック"/>
              </a:rPr>
              <a:t>choose </a:t>
            </a:r>
            <a:r>
              <a:rPr lang="en-US" b="1" i="0" u="none" strike="noStrike" baseline="0" smtClean="0">
                <a:latin typeface="Segoe"/>
                <a:ea typeface="ＭＳ ゴシック"/>
              </a:rPr>
              <a:t>Text length</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This is the first step in the creation of a rule governing how many characters each new entry should contain. The dialog box should now appear as depicted above.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pic>
        <p:nvPicPr>
          <p:cNvPr id="7" name="Picture 6" descr="09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290" y="1600200"/>
            <a:ext cx="3981489" cy="2791233"/>
          </a:xfrm>
          <a:prstGeom prst="rect">
            <a:avLst/>
          </a:prstGeom>
        </p:spPr>
      </p:pic>
    </p:spTree>
    <p:extLst>
      <p:ext uri="{BB962C8B-B14F-4D97-AF65-F5344CB8AC3E}">
        <p14:creationId xmlns:p14="http://schemas.microsoft.com/office/powerpoint/2010/main" val="1935112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Restrict Cell Entries to Certain Data Types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In the Data list box, choose </a:t>
            </a:r>
            <a:r>
              <a:rPr lang="en-US" b="1" i="0" u="none" strike="noStrike" baseline="0" smtClean="0">
                <a:latin typeface="Segoe"/>
                <a:ea typeface="ＭＳ ゴシック"/>
              </a:rPr>
              <a:t>equal to</a:t>
            </a:r>
            <a:r>
              <a:rPr lang="en-US" b="0" i="0" u="none" strike="noStrike" baseline="0" smtClean="0">
                <a:latin typeface="Times New Roman"/>
                <a:ea typeface="ＭＳ ゴシック"/>
              </a:rPr>
              <a:t>.</a:t>
            </a:r>
          </a:p>
          <a:p>
            <a:pPr lvl="1" rtl="0">
              <a:buAutoNum type="arabicPeriod" startAt="7"/>
            </a:pPr>
            <a:r>
              <a:rPr lang="en-US" b="0" i="0" u="none" strike="noStrike" baseline="0" smtClean="0">
                <a:latin typeface="Segoe"/>
                <a:ea typeface="ＭＳ ゴシック"/>
              </a:rPr>
              <a:t>Click the </a:t>
            </a:r>
            <a:r>
              <a:rPr lang="en-US" b="1" i="0" u="none" strike="noStrike" baseline="0" smtClean="0">
                <a:latin typeface="Segoe"/>
                <a:ea typeface="ＭＳ ゴシック"/>
              </a:rPr>
              <a:t>Length</a:t>
            </a:r>
            <a:r>
              <a:rPr lang="en-US" b="0" i="0" u="none" strike="noStrike" baseline="0" smtClean="0">
                <a:latin typeface="Segoe"/>
                <a:ea typeface="ＭＳ ゴシック"/>
              </a:rPr>
              <a:t> box and type </a:t>
            </a:r>
            <a:r>
              <a:rPr lang="en-US" b="1" i="0" u="none" strike="noStrike" baseline="0" smtClean="0">
                <a:latin typeface="Segoe"/>
                <a:ea typeface="ＭＳ ゴシック"/>
              </a:rPr>
              <a:t>3</a:t>
            </a:r>
            <a:r>
              <a:rPr lang="en-US" b="0" i="0" u="none" strike="noStrike" baseline="0" smtClean="0">
                <a:latin typeface="Times New Roman"/>
                <a:ea typeface="ＭＳ ゴシック"/>
              </a:rPr>
              <a:t>.</a:t>
            </a:r>
          </a:p>
          <a:p>
            <a:pPr lvl="1" rtl="0">
              <a:buAutoNum type="arabicPeriod" startAt="7"/>
            </a:pPr>
            <a:r>
              <a:rPr lang="en-US" b="0" i="0" u="none" strike="noStrike" baseline="0" smtClean="0">
                <a:latin typeface="Segoe"/>
                <a:ea typeface="ＭＳ ゴシック"/>
              </a:rPr>
              <a:t>Click the </a:t>
            </a:r>
            <a:r>
              <a:rPr lang="en-US" b="1" i="0" u="none" strike="noStrike" baseline="0" smtClean="0">
                <a:latin typeface="Segoe"/>
                <a:ea typeface="ＭＳ ゴシック"/>
              </a:rPr>
              <a:t>Input Message</a:t>
            </a:r>
            <a:r>
              <a:rPr lang="en-US" b="0" i="0" u="none" strike="noStrike" baseline="0" smtClean="0">
                <a:latin typeface="Segoe"/>
                <a:ea typeface="ＭＳ ゴシック"/>
              </a:rPr>
              <a:t> tab. This tab displays a ScreenTip whenever you select a cell in this specially validated area.</a:t>
            </a:r>
          </a:p>
          <a:p>
            <a:pPr lvl="1" rtl="0">
              <a:buAutoNum type="arabicPeriod" startAt="7"/>
            </a:pPr>
            <a:r>
              <a:rPr lang="en-US" b="0" i="0" u="none" strike="noStrike" baseline="0" smtClean="0">
                <a:latin typeface="Segoe"/>
                <a:ea typeface="ＭＳ ゴシック"/>
              </a:rPr>
              <a:t>Click the </a:t>
            </a:r>
            <a:r>
              <a:rPr lang="en-US" b="1" i="0" u="none" strike="noStrike" baseline="0" smtClean="0">
                <a:latin typeface="Segoe"/>
                <a:ea typeface="ＭＳ ゴシック"/>
              </a:rPr>
              <a:t>Title</a:t>
            </a:r>
            <a:r>
              <a:rPr lang="en-US" b="0" i="0" u="none" strike="noStrike" baseline="0" smtClean="0">
                <a:latin typeface="Segoe"/>
                <a:ea typeface="ＭＳ ゴシック"/>
              </a:rPr>
              <a:t> box and type </a:t>
            </a:r>
            <a:r>
              <a:rPr lang="en-US" b="1" i="0" u="none" strike="noStrike" baseline="0" smtClean="0">
                <a:latin typeface="Segoe"/>
                <a:ea typeface="ＭＳ ゴシック"/>
              </a:rPr>
              <a:t>Rule: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spTree>
    <p:extLst>
      <p:ext uri="{BB962C8B-B14F-4D97-AF65-F5344CB8AC3E}">
        <p14:creationId xmlns:p14="http://schemas.microsoft.com/office/powerpoint/2010/main" val="719827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Restrict Cell Entries to Certain Data Types</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latin typeface="Segoe"/>
                <a:ea typeface="ＭＳ ゴシック"/>
              </a:rPr>
              <a:t>Click the </a:t>
            </a:r>
            <a:r>
              <a:rPr lang="en-US" b="1" i="0" u="none" strike="noStrike" baseline="0" smtClean="0">
                <a:latin typeface="Segoe"/>
                <a:ea typeface="ＭＳ ゴシック"/>
              </a:rPr>
              <a:t>Input </a:t>
            </a:r>
            <a:br>
              <a:rPr lang="en-US" b="1" i="0" u="none" strike="noStrike" baseline="0" smtClean="0">
                <a:latin typeface="Segoe"/>
                <a:ea typeface="ＭＳ ゴシック"/>
              </a:rPr>
            </a:br>
            <a:r>
              <a:rPr lang="en-US" b="1" i="0" u="none" strike="noStrike" baseline="0" smtClean="0">
                <a:latin typeface="Segoe"/>
                <a:ea typeface="ＭＳ ゴシック"/>
              </a:rPr>
              <a:t>message</a:t>
            </a:r>
            <a:r>
              <a:rPr lang="en-US" b="0" i="0" u="none" strike="noStrike" baseline="0" smtClean="0">
                <a:solidFill>
                  <a:srgbClr val="000000"/>
                </a:solidFill>
                <a:latin typeface="Segoe"/>
                <a:ea typeface="ＭＳ ゴシック"/>
              </a:rPr>
              <a:t> box and type</a:t>
            </a:r>
            <a:br>
              <a:rPr lang="en-US" b="0"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Three-digit area codes </a:t>
            </a:r>
            <a:br>
              <a:rPr lang="en-US" b="1"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only, please.</a:t>
            </a:r>
            <a:r>
              <a:rPr lang="en-US" b="0" i="0" u="none" strike="noStrike" baseline="0" smtClean="0">
                <a:solidFill>
                  <a:srgbClr val="000000"/>
                </a:solidFill>
                <a:latin typeface="Segoe"/>
                <a:ea typeface="ＭＳ ゴシック"/>
              </a:rPr>
              <a:t> The Data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Validation dialog box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should now appear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as shown at right.</a:t>
            </a:r>
          </a:p>
          <a:p>
            <a:pPr lvl="1" rtl="0">
              <a:buAutoNum type="arabicPeriod" startAt="11"/>
            </a:pPr>
            <a:r>
              <a:rPr lang="en-US" b="0" i="0" u="none" strike="noStrike" baseline="0" smtClean="0">
                <a:latin typeface="Segoe"/>
                <a:ea typeface="ＭＳ ゴシック"/>
              </a:rPr>
              <a:t>Click the </a:t>
            </a:r>
            <a:r>
              <a:rPr lang="en-US" b="1" i="0" u="none" strike="noStrike" baseline="0" smtClean="0">
                <a:latin typeface="Segoe"/>
                <a:ea typeface="ＭＳ ゴシック"/>
              </a:rPr>
              <a:t>Error Alert</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tab. Excel notifies a </a:t>
            </a:r>
            <a:br>
              <a:rPr lang="en-US" b="0" i="0" u="none" strike="noStrike" baseline="0" smtClean="0">
                <a:latin typeface="Segoe"/>
                <a:ea typeface="ＭＳ ゴシック"/>
              </a:rPr>
            </a:br>
            <a:r>
              <a:rPr lang="en-US" b="0" i="0" u="none" strike="noStrike" baseline="0" smtClean="0">
                <a:latin typeface="Segoe"/>
                <a:ea typeface="ＭＳ ゴシック"/>
              </a:rPr>
              <a:t>user who missed your ScreenTip that the data he has entered is invalid.</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pic>
        <p:nvPicPr>
          <p:cNvPr id="7" name="Picture 6" descr="09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002" y="1600201"/>
            <a:ext cx="4165953" cy="2953080"/>
          </a:xfrm>
          <a:prstGeom prst="rect">
            <a:avLst/>
          </a:prstGeom>
        </p:spPr>
      </p:pic>
    </p:spTree>
    <p:extLst>
      <p:ext uri="{BB962C8B-B14F-4D97-AF65-F5344CB8AC3E}">
        <p14:creationId xmlns:p14="http://schemas.microsoft.com/office/powerpoint/2010/main" val="4136378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Restrict Cell Entries to Certain Data Types</a:t>
            </a:r>
          </a:p>
        </p:txBody>
      </p:sp>
      <p:sp>
        <p:nvSpPr>
          <p:cNvPr id="3" name="Text Placeholder 2"/>
          <p:cNvSpPr>
            <a:spLocks noGrp="1"/>
          </p:cNvSpPr>
          <p:nvPr>
            <p:ph type="body" idx="1"/>
          </p:nvPr>
        </p:nvSpPr>
        <p:spPr/>
        <p:txBody>
          <a:bodyPr/>
          <a:lstStyle/>
          <a:p>
            <a:pPr lvl="1" rtl="0">
              <a:buFont typeface="+mj-lt"/>
              <a:buAutoNum type="arabicPeriod" startAt="13"/>
            </a:pPr>
            <a:r>
              <a:rPr lang="en-US" b="0" i="0" u="none" strike="noStrike" baseline="0" smtClean="0">
                <a:latin typeface="Segoe"/>
                <a:ea typeface="ＭＳ ゴシック"/>
              </a:rPr>
              <a:t>Click the </a:t>
            </a:r>
            <a:r>
              <a:rPr lang="en-US" b="1" i="0" u="none" strike="noStrike" baseline="0" smtClean="0">
                <a:latin typeface="Segoe"/>
                <a:ea typeface="ＭＳ ゴシック"/>
              </a:rPr>
              <a:t>Title</a:t>
            </a:r>
            <a:r>
              <a:rPr lang="en-US" b="0" i="0" u="none" strike="noStrike" baseline="0" smtClean="0">
                <a:solidFill>
                  <a:srgbClr val="000000"/>
                </a:solidFill>
                <a:latin typeface="Segoe"/>
                <a:ea typeface="ＭＳ ゴシック"/>
              </a:rPr>
              <a:t> box and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type </a:t>
            </a:r>
            <a:r>
              <a:rPr lang="en-US" b="1" i="0" u="none" strike="noStrike" baseline="0" smtClean="0">
                <a:solidFill>
                  <a:srgbClr val="000000"/>
                </a:solidFill>
                <a:latin typeface="Segoe"/>
                <a:ea typeface="ＭＳ ゴシック"/>
              </a:rPr>
              <a:t>Data entry error</a:t>
            </a:r>
            <a:r>
              <a:rPr lang="en-US" b="0" i="0" u="none" strike="noStrike" baseline="0" smtClean="0">
                <a:solidFill>
                  <a:srgbClr val="000000"/>
                </a:solidFill>
                <a:latin typeface="Times New Roman"/>
                <a:ea typeface="ＭＳ ゴシック"/>
              </a:rPr>
              <a:t>.</a:t>
            </a:r>
          </a:p>
          <a:p>
            <a:pPr lvl="1" rtl="0">
              <a:buAutoNum type="arabicPeriod" startAt="13"/>
            </a:pPr>
            <a:r>
              <a:rPr lang="en-US" b="0" i="0" u="none" strike="noStrike" baseline="0" smtClean="0">
                <a:latin typeface="Segoe"/>
                <a:ea typeface="ＭＳ ゴシック"/>
              </a:rPr>
              <a:t>Click the </a:t>
            </a:r>
            <a:r>
              <a:rPr lang="en-US" b="1" i="0" u="none" strike="noStrike" baseline="0" smtClean="0">
                <a:latin typeface="Segoe"/>
                <a:ea typeface="ＭＳ ゴシック"/>
              </a:rPr>
              <a:t>Error message</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box and type </a:t>
            </a:r>
            <a:r>
              <a:rPr lang="en-US" b="1" i="0" u="none" strike="noStrike" baseline="0" smtClean="0">
                <a:solidFill>
                  <a:srgbClr val="000000"/>
                </a:solidFill>
                <a:latin typeface="Segoe"/>
                <a:ea typeface="ＭＳ ゴシック"/>
              </a:rPr>
              <a:t>Only </a:t>
            </a:r>
            <a:br>
              <a:rPr lang="en-US" b="1"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three-digit area codes</a:t>
            </a:r>
            <a:br>
              <a:rPr lang="en-US" b="1"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are recognized.</a:t>
            </a:r>
            <a:r>
              <a:rPr lang="en-US" b="0" i="0" u="none" strike="noStrike" baseline="0" smtClean="0">
                <a:solidFill>
                  <a:srgbClr val="000000"/>
                </a:solidFill>
                <a:latin typeface="Segoe"/>
                <a:ea typeface="ＭＳ ゴシック"/>
              </a:rPr>
              <a:t> This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message is displayed in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 dialog box whenever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an invalid entry is made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in column L. The dialog box should now appear as shown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pic>
        <p:nvPicPr>
          <p:cNvPr id="7" name="Picture 6" descr="0912.png"/>
          <p:cNvPicPr>
            <a:picLocks noChangeAspect="1"/>
          </p:cNvPicPr>
          <p:nvPr/>
        </p:nvPicPr>
        <p:blipFill rotWithShape="1">
          <a:blip r:embed="rId2">
            <a:extLst>
              <a:ext uri="{28A0092B-C50C-407E-A947-70E740481C1C}">
                <a14:useLocalDpi xmlns:a14="http://schemas.microsoft.com/office/drawing/2010/main" val="0"/>
              </a:ext>
            </a:extLst>
          </a:blip>
          <a:srcRect r="2161"/>
          <a:stretch/>
        </p:blipFill>
        <p:spPr>
          <a:xfrm>
            <a:off x="4702423" y="1600200"/>
            <a:ext cx="4060577" cy="2875918"/>
          </a:xfrm>
          <a:prstGeom prst="rect">
            <a:avLst/>
          </a:prstGeom>
        </p:spPr>
      </p:pic>
    </p:spTree>
    <p:extLst>
      <p:ext uri="{BB962C8B-B14F-4D97-AF65-F5344CB8AC3E}">
        <p14:creationId xmlns:p14="http://schemas.microsoft.com/office/powerpoint/2010/main" val="927746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Restrict Cell Entries to Certain Data Types</a:t>
            </a:r>
          </a:p>
        </p:txBody>
      </p:sp>
      <p:sp>
        <p:nvSpPr>
          <p:cNvPr id="3" name="Text Placeholder 2"/>
          <p:cNvSpPr>
            <a:spLocks noGrp="1"/>
          </p:cNvSpPr>
          <p:nvPr>
            <p:ph type="body" idx="1"/>
          </p:nvPr>
        </p:nvSpPr>
        <p:spPr/>
        <p:txBody>
          <a:bodyPr/>
          <a:lstStyle/>
          <a:p>
            <a:pPr lvl="1" rtl="0">
              <a:buFont typeface="+mj-lt"/>
              <a:buAutoNum type="arabicPeriod" startAt="15"/>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OK</a:t>
            </a:r>
            <a:r>
              <a:rPr lang="en-US" sz="2000" b="0" i="0" u="none" strike="noStrike" baseline="0" smtClean="0">
                <a:latin typeface="Times New Roman"/>
                <a:ea typeface="ＭＳ ゴシック"/>
              </a:rPr>
              <a:t>.</a:t>
            </a:r>
          </a:p>
          <a:p>
            <a:pPr lvl="1" rtl="0">
              <a:buAutoNum type="arabicPeriod" startAt="15"/>
            </a:pPr>
            <a:r>
              <a:rPr lang="en-US" sz="2000" b="0" i="0" u="none" strike="noStrike" baseline="0" smtClean="0">
                <a:latin typeface="Segoe"/>
                <a:ea typeface="ＭＳ ゴシック"/>
              </a:rPr>
              <a:t>To test the new </a:t>
            </a:r>
            <a:br>
              <a:rPr lang="en-US" sz="2000" b="0" i="0" u="none" strike="noStrike" baseline="0" smtClean="0">
                <a:latin typeface="Segoe"/>
                <a:ea typeface="ＭＳ ゴシック"/>
              </a:rPr>
            </a:br>
            <a:r>
              <a:rPr lang="en-US" sz="2000" b="0" i="0" u="none" strike="noStrike" baseline="0" smtClean="0">
                <a:latin typeface="Segoe"/>
                <a:ea typeface="ＭＳ ゴシック"/>
              </a:rPr>
              <a:t>validation rule, </a:t>
            </a:r>
            <a:br>
              <a:rPr lang="en-US" sz="2000" b="0" i="0" u="none" strike="noStrike" baseline="0" smtClean="0">
                <a:latin typeface="Segoe"/>
                <a:ea typeface="ＭＳ ゴシック"/>
              </a:rPr>
            </a:br>
            <a:r>
              <a:rPr lang="en-US" sz="2000" b="0" i="0" u="none" strike="noStrike" baseline="0" smtClean="0">
                <a:latin typeface="Segoe"/>
                <a:ea typeface="ＭＳ ゴシック"/>
              </a:rPr>
              <a:t>click cell </a:t>
            </a:r>
            <a:r>
              <a:rPr lang="en-US" sz="2000" b="1" i="0" u="none" strike="noStrike" baseline="0" smtClean="0">
                <a:latin typeface="Segoe"/>
                <a:ea typeface="ＭＳ ゴシック"/>
              </a:rPr>
              <a:t>L58</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You should see </a:t>
            </a:r>
            <a:br>
              <a:rPr lang="en-US" sz="2000" b="0" i="0" u="none" strike="noStrike" baseline="0" smtClean="0">
                <a:latin typeface="Segoe"/>
                <a:ea typeface="ＭＳ ゴシック"/>
              </a:rPr>
            </a:br>
            <a:r>
              <a:rPr lang="en-US" sz="2000" b="0" i="0" u="none" strike="noStrike" baseline="0" smtClean="0">
                <a:latin typeface="Segoe"/>
                <a:ea typeface="ＭＳ ゴシック"/>
              </a:rPr>
              <a:t>the notification </a:t>
            </a:r>
            <a:br>
              <a:rPr lang="en-US" sz="2000" b="0" i="0" u="none" strike="noStrike" baseline="0" smtClean="0">
                <a:latin typeface="Segoe"/>
                <a:ea typeface="ＭＳ ゴシック"/>
              </a:rPr>
            </a:br>
            <a:r>
              <a:rPr lang="en-US" sz="2000" b="0" i="0" u="none" strike="noStrike" baseline="0" smtClean="0">
                <a:latin typeface="Segoe"/>
                <a:ea typeface="ＭＳ ゴシック"/>
              </a:rPr>
              <a:t>message you </a:t>
            </a:r>
            <a:br>
              <a:rPr lang="en-US" sz="2000" b="0" i="0" u="none" strike="noStrike" baseline="0" smtClean="0">
                <a:latin typeface="Segoe"/>
                <a:ea typeface="ＭＳ ゴシック"/>
              </a:rPr>
            </a:br>
            <a:r>
              <a:rPr lang="en-US" sz="2000" b="0" i="0" u="none" strike="noStrike" baseline="0" smtClean="0">
                <a:latin typeface="Segoe"/>
                <a:ea typeface="ＭＳ ゴシック"/>
              </a:rPr>
              <a:t>typed into the </a:t>
            </a:r>
            <a:br>
              <a:rPr lang="en-US" sz="2000" b="0" i="0" u="none" strike="noStrike" baseline="0" smtClean="0">
                <a:latin typeface="Segoe"/>
                <a:ea typeface="ＭＳ ゴシック"/>
              </a:rPr>
            </a:br>
            <a:r>
              <a:rPr lang="en-US" sz="2000" b="0" i="0" u="none" strike="noStrike" baseline="0" smtClean="0">
                <a:latin typeface="Segoe"/>
                <a:ea typeface="ＭＳ ゴシック"/>
              </a:rPr>
              <a:t>Input Message </a:t>
            </a:r>
            <a:br>
              <a:rPr lang="en-US" sz="2000" b="0" i="0" u="none" strike="noStrike" baseline="0" smtClean="0">
                <a:latin typeface="Segoe"/>
                <a:ea typeface="ＭＳ ゴシック"/>
              </a:rPr>
            </a:br>
            <a:r>
              <a:rPr lang="en-US" sz="2000" b="0" i="0" u="none" strike="noStrike" baseline="0" smtClean="0">
                <a:latin typeface="Segoe"/>
                <a:ea typeface="ＭＳ ゴシック"/>
              </a:rPr>
              <a:t>tab.</a:t>
            </a:r>
          </a:p>
          <a:p>
            <a:pPr lvl="1" rtl="0">
              <a:buAutoNum type="arabicPeriod" startAt="15"/>
            </a:pPr>
            <a:r>
              <a:rPr lang="en-US" sz="2000" b="0" i="0" u="none" strike="noStrike" baseline="0" smtClean="0">
                <a:latin typeface="Segoe"/>
                <a:ea typeface="ＭＳ ゴシック"/>
              </a:rPr>
              <a:t>Type </a:t>
            </a:r>
            <a:r>
              <a:rPr lang="en-US" sz="2000" b="1" i="0" u="none" strike="noStrike" baseline="0" smtClean="0">
                <a:latin typeface="Segoe"/>
                <a:ea typeface="ＭＳ ゴシック"/>
              </a:rPr>
              <a:t>40</a:t>
            </a:r>
            <a:r>
              <a:rPr lang="en-US" sz="2000" b="0" i="0" u="none" strike="noStrike" baseline="0" smtClean="0">
                <a:latin typeface="Segoe"/>
                <a:ea typeface="ＭＳ ゴシック"/>
              </a:rPr>
              <a:t> and press </a:t>
            </a:r>
            <a:r>
              <a:rPr lang="en-US" sz="2000" b="1" i="0" u="none" strike="noStrike" baseline="0" smtClean="0">
                <a:latin typeface="Segoe"/>
                <a:ea typeface="ＭＳ ゴシック"/>
              </a:rPr>
              <a:t>Enter</a:t>
            </a:r>
            <a:r>
              <a:rPr lang="en-US" sz="2000" b="0" i="0" u="none" strike="noStrike" baseline="0" smtClean="0">
                <a:latin typeface="Segoe"/>
                <a:ea typeface="ＭＳ ゴシック"/>
              </a:rPr>
              <a:t>. Excel displays an alert dialog box with the message you created (above).</a:t>
            </a:r>
          </a:p>
          <a:p>
            <a:pPr lvl="1" rtl="0">
              <a:buAutoNum type="arabicPeriod" startAt="15"/>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Cancel</a:t>
            </a:r>
            <a:r>
              <a:rPr lang="en-US" sz="2000" b="0" i="0" u="none" strike="noStrike" baseline="0" smtClean="0">
                <a:latin typeface="Segoe"/>
                <a:ea typeface="ＭＳ ゴシック"/>
              </a:rPr>
              <a:t>. The partial entry in cell L58 is erased.</a:t>
            </a:r>
          </a:p>
          <a:p>
            <a:pPr lvl="0" rtl="0"/>
            <a:r>
              <a:rPr lang="en-US" sz="2000" b="1" i="0" u="none" strike="noStrike" baseline="0" smtClean="0">
                <a:latin typeface="Segoe"/>
                <a:ea typeface="ＭＳ ゴシック"/>
              </a:rPr>
              <a:t>PAUSE. SAVE</a:t>
            </a:r>
            <a:r>
              <a:rPr lang="en-US" sz="2000" b="0" i="0" u="none" strike="noStrike" baseline="0" smtClean="0">
                <a:latin typeface="Segoe"/>
                <a:ea typeface="ＭＳ ゴシック"/>
              </a:rPr>
              <a:t> the workbook and leave it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pic>
        <p:nvPicPr>
          <p:cNvPr id="7" name="Picture 6" descr="09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600200"/>
            <a:ext cx="5287458" cy="3134160"/>
          </a:xfrm>
          <a:prstGeom prst="rect">
            <a:avLst/>
          </a:prstGeom>
        </p:spPr>
      </p:pic>
    </p:spTree>
    <p:extLst>
      <p:ext uri="{BB962C8B-B14F-4D97-AF65-F5344CB8AC3E}">
        <p14:creationId xmlns:p14="http://schemas.microsoft.com/office/powerpoint/2010/main" val="4011097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Allow Only Specific Values to Be Entered in Cells</a:t>
            </a:r>
          </a:p>
        </p:txBody>
      </p:sp>
      <p:sp>
        <p:nvSpPr>
          <p:cNvPr id="3" name="Text Placeholder 2"/>
          <p:cNvSpPr>
            <a:spLocks noGrp="1"/>
          </p:cNvSpPr>
          <p:nvPr>
            <p:ph type="body" idx="1"/>
          </p:nvPr>
        </p:nvSpPr>
        <p:spPr/>
        <p:txBody>
          <a:bodyPr/>
          <a:lstStyle/>
          <a:p>
            <a:pPr lvl="0" rtl="0">
              <a:lnSpc>
                <a:spcPct val="90000"/>
              </a:lnSpc>
            </a:pPr>
            <a:r>
              <a:rPr lang="en-US" sz="2000" b="1" i="0" u="none" strike="noStrike" baseline="0" smtClean="0">
                <a:latin typeface="Segoe"/>
                <a:ea typeface="ＭＳ ゴシック"/>
              </a:rPr>
              <a:t>GET READY.</a:t>
            </a:r>
            <a:r>
              <a:rPr lang="en-US" sz="2000" b="0" i="0" u="none" strike="noStrike" baseline="0" smtClean="0">
                <a:latin typeface="Segoe"/>
                <a:ea typeface="ＭＳ ゴシック"/>
              </a:rPr>
              <a:t> </a:t>
            </a:r>
            <a:r>
              <a:rPr lang="en-US" sz="2000" b="1" i="0" u="none" strike="noStrike" baseline="0" smtClean="0">
                <a:latin typeface="Segoe"/>
                <a:ea typeface="ＭＳ ゴシック"/>
              </a:rPr>
              <a:t>USE</a:t>
            </a:r>
            <a:r>
              <a:rPr lang="en-US" sz="2000" b="0" i="0" u="none" strike="noStrike" baseline="0" smtClean="0">
                <a:latin typeface="Segoe"/>
                <a:ea typeface="ＭＳ ゴシック"/>
              </a:rPr>
              <a:t> the workbook from the previous exercise.</a:t>
            </a:r>
          </a:p>
          <a:p>
            <a:pPr lvl="1" rtl="0">
              <a:lnSpc>
                <a:spcPct val="90000"/>
              </a:lnSpc>
            </a:pPr>
            <a:r>
              <a:rPr lang="en-US" sz="1950" b="0" i="0" u="none" strike="noStrike" baseline="0" smtClean="0">
                <a:latin typeface="Segoe"/>
                <a:ea typeface="ＭＳ ゴシック"/>
              </a:rPr>
              <a:t>Click the </a:t>
            </a:r>
            <a:r>
              <a:rPr lang="en-US" sz="1950" b="1" i="0" u="none" strike="noStrike" baseline="0" smtClean="0">
                <a:latin typeface="Segoe"/>
                <a:ea typeface="ＭＳ ゴシック"/>
              </a:rPr>
              <a:t>FILE</a:t>
            </a:r>
            <a:r>
              <a:rPr lang="en-US" sz="1950" b="0" i="0" u="none" strike="noStrike" baseline="0" smtClean="0">
                <a:latin typeface="Segoe"/>
                <a:ea typeface="ＭＳ ゴシック"/>
              </a:rPr>
              <a:t> tab and select </a:t>
            </a:r>
            <a:r>
              <a:rPr lang="en-US" sz="1950" b="1" i="0" u="none" strike="noStrike" baseline="0" smtClean="0">
                <a:latin typeface="Segoe"/>
                <a:ea typeface="ＭＳ ゴシック"/>
              </a:rPr>
              <a:t>Save As</a:t>
            </a:r>
            <a:r>
              <a:rPr lang="en-US" sz="1950" b="0" i="0" u="none" strike="noStrike" baseline="0" smtClean="0">
                <a:latin typeface="Segoe"/>
                <a:ea typeface="ＭＳ ゴシック"/>
              </a:rPr>
              <a:t>.</a:t>
            </a:r>
            <a:r>
              <a:rPr lang="en-US" sz="1950" b="1" i="0" u="none" strike="noStrike" baseline="0" smtClean="0">
                <a:latin typeface="Segoe"/>
                <a:ea typeface="ＭＳ ゴシック"/>
              </a:rPr>
              <a:t> SAVE</a:t>
            </a:r>
            <a:r>
              <a:rPr lang="en-US" sz="1950" b="0" i="0" u="none" strike="noStrike" baseline="0" smtClean="0">
                <a:latin typeface="Segoe"/>
                <a:ea typeface="ＭＳ ゴシック"/>
              </a:rPr>
              <a:t> the workbook in the Lesson 9 folder as </a:t>
            </a:r>
            <a:r>
              <a:rPr lang="en-US" sz="1950" b="1" i="1" u="none" strike="noStrike" baseline="0" smtClean="0">
                <a:latin typeface="Segoe"/>
                <a:ea typeface="ＭＳ ゴシック"/>
              </a:rPr>
              <a:t>09 Vet Clinic Patients (Active) Solution 2</a:t>
            </a:r>
            <a:r>
              <a:rPr lang="en-US" sz="1950" b="0" i="0" u="none" strike="noStrike" baseline="0" smtClean="0">
                <a:latin typeface="Times New Roman"/>
                <a:ea typeface="ＭＳ ゴシック"/>
              </a:rPr>
              <a:t>.</a:t>
            </a:r>
          </a:p>
          <a:p>
            <a:pPr lvl="1" rtl="0">
              <a:lnSpc>
                <a:spcPct val="90000"/>
              </a:lnSpc>
            </a:pPr>
            <a:r>
              <a:rPr lang="en-US" sz="1950" b="0" i="0" u="none" strike="noStrike" baseline="0" smtClean="0">
                <a:latin typeface="Segoe"/>
                <a:ea typeface="ＭＳ ゴシック"/>
              </a:rPr>
              <a:t>Click the </a:t>
            </a:r>
            <a:r>
              <a:rPr lang="en-US" sz="1950" b="1" i="0" u="none" strike="noStrike" baseline="0" smtClean="0">
                <a:latin typeface="Segoe"/>
                <a:ea typeface="ＭＳ ゴシック"/>
              </a:rPr>
              <a:t>Patient list</a:t>
            </a:r>
            <a:r>
              <a:rPr lang="en-US" sz="1950" b="0" i="0" u="none" strike="noStrike" baseline="0" smtClean="0">
                <a:solidFill>
                  <a:srgbClr val="000000"/>
                </a:solidFill>
                <a:latin typeface="Segoe"/>
                <a:ea typeface="ＭＳ ゴシック"/>
              </a:rPr>
              <a:t> tab.</a:t>
            </a:r>
          </a:p>
          <a:p>
            <a:pPr lvl="1" rtl="0">
              <a:lnSpc>
                <a:spcPct val="90000"/>
              </a:lnSpc>
            </a:pPr>
            <a:r>
              <a:rPr lang="en-US" sz="1950" b="0" i="0" u="none" strike="noStrike" baseline="0" smtClean="0">
                <a:latin typeface="Segoe"/>
                <a:ea typeface="ＭＳ ゴシック"/>
              </a:rPr>
              <a:t>Select column </a:t>
            </a:r>
            <a:r>
              <a:rPr lang="en-US" sz="1950" b="1" i="0" u="none" strike="noStrike" baseline="0" smtClean="0">
                <a:latin typeface="Segoe"/>
                <a:ea typeface="ＭＳ ゴシック"/>
              </a:rPr>
              <a:t>D</a:t>
            </a:r>
            <a:r>
              <a:rPr lang="en-US" sz="1950" b="0" i="0" u="none" strike="noStrike" baseline="0" smtClean="0">
                <a:solidFill>
                  <a:srgbClr val="000000"/>
                </a:solidFill>
                <a:latin typeface="Times New Roman"/>
                <a:ea typeface="ＭＳ ゴシック"/>
              </a:rPr>
              <a:t>.</a:t>
            </a:r>
          </a:p>
          <a:p>
            <a:pPr lvl="1" rtl="0">
              <a:lnSpc>
                <a:spcPct val="90000"/>
              </a:lnSpc>
            </a:pPr>
            <a:r>
              <a:rPr lang="en-US" sz="1950" b="0" i="0" u="none" strike="noStrike" baseline="0" smtClean="0">
                <a:solidFill>
                  <a:srgbClr val="000000"/>
                </a:solidFill>
                <a:latin typeface="Segoe"/>
                <a:ea typeface="ＭＳ ゴシック"/>
              </a:rPr>
              <a:t>On the DATA tab, in the Data Tools group, click </a:t>
            </a:r>
            <a:r>
              <a:rPr lang="en-US" sz="1950" b="1" i="0" u="none" strike="noStrike" baseline="0" smtClean="0">
                <a:solidFill>
                  <a:srgbClr val="000000"/>
                </a:solidFill>
                <a:latin typeface="Segoe"/>
                <a:ea typeface="ＭＳ ゴシック"/>
              </a:rPr>
              <a:t>Data Validation</a:t>
            </a:r>
            <a:r>
              <a:rPr lang="en-US" sz="1950" b="0" i="0" u="none" strike="noStrike" baseline="0" smtClean="0">
                <a:solidFill>
                  <a:srgbClr val="000000"/>
                </a:solidFill>
                <a:latin typeface="Times New Roman"/>
                <a:ea typeface="ＭＳ ゴシック"/>
              </a:rPr>
              <a:t>.</a:t>
            </a:r>
          </a:p>
          <a:p>
            <a:pPr lvl="1">
              <a:lnSpc>
                <a:spcPct val="90000"/>
              </a:lnSpc>
            </a:pPr>
            <a:r>
              <a:rPr lang="en-US" sz="1950">
                <a:solidFill>
                  <a:srgbClr val="000000"/>
                </a:solidFill>
                <a:latin typeface="Segoe"/>
                <a:ea typeface="ＭＳ ゴシック"/>
              </a:rPr>
              <a:t>In the Data Validation dialog box, click the </a:t>
            </a:r>
            <a:r>
              <a:rPr lang="en-US" sz="1950" b="1">
                <a:solidFill>
                  <a:srgbClr val="000000"/>
                </a:solidFill>
                <a:latin typeface="Segoe"/>
                <a:ea typeface="ＭＳ ゴシック"/>
              </a:rPr>
              <a:t>Settings</a:t>
            </a:r>
            <a:r>
              <a:rPr lang="en-US" sz="1950">
                <a:solidFill>
                  <a:srgbClr val="000000"/>
                </a:solidFill>
                <a:latin typeface="Segoe"/>
                <a:ea typeface="ＭＳ ゴシック"/>
              </a:rPr>
              <a:t> tab.</a:t>
            </a:r>
          </a:p>
          <a:p>
            <a:pPr lvl="1">
              <a:lnSpc>
                <a:spcPct val="90000"/>
              </a:lnSpc>
            </a:pPr>
            <a:r>
              <a:rPr lang="en-US" sz="1950">
                <a:solidFill>
                  <a:srgbClr val="000000"/>
                </a:solidFill>
                <a:latin typeface="Segoe"/>
                <a:ea typeface="ＭＳ ゴシック"/>
              </a:rPr>
              <a:t>In the Allow list box, choose </a:t>
            </a:r>
            <a:r>
              <a:rPr lang="en-US" sz="1950" b="1">
                <a:solidFill>
                  <a:srgbClr val="000000"/>
                </a:solidFill>
                <a:latin typeface="Segoe"/>
                <a:ea typeface="ＭＳ ゴシック"/>
              </a:rPr>
              <a:t>List</a:t>
            </a:r>
            <a:r>
              <a:rPr lang="en-US" sz="1950">
                <a:solidFill>
                  <a:srgbClr val="000000"/>
                </a:solidFill>
                <a:latin typeface="Segoe"/>
                <a:ea typeface="ＭＳ ゴシック"/>
              </a:rPr>
              <a:t>. The Source box appears at the bottom of the dialog box.</a:t>
            </a:r>
          </a:p>
          <a:p>
            <a:pPr lvl="1">
              <a:lnSpc>
                <a:spcPct val="90000"/>
              </a:lnSpc>
            </a:pPr>
            <a:r>
              <a:rPr lang="en-US" sz="1950">
                <a:solidFill>
                  <a:srgbClr val="000000"/>
                </a:solidFill>
                <a:latin typeface="Segoe"/>
                <a:ea typeface="ＭＳ ゴシック"/>
              </a:rPr>
              <a:t>Click the </a:t>
            </a:r>
            <a:r>
              <a:rPr lang="en-US" sz="1950" b="1">
                <a:solidFill>
                  <a:srgbClr val="000000"/>
                </a:solidFill>
                <a:latin typeface="Segoe"/>
                <a:ea typeface="ＭＳ ゴシック"/>
              </a:rPr>
              <a:t>Source</a:t>
            </a:r>
            <a:r>
              <a:rPr lang="en-US" sz="1950">
                <a:solidFill>
                  <a:srgbClr val="000000"/>
                </a:solidFill>
                <a:latin typeface="Segoe"/>
                <a:ea typeface="ＭＳ ゴシック"/>
              </a:rPr>
              <a:t> box. Type </a:t>
            </a:r>
            <a:r>
              <a:rPr lang="en-US" sz="1950" b="1">
                <a:solidFill>
                  <a:srgbClr val="000000"/>
                </a:solidFill>
                <a:latin typeface="Segoe"/>
                <a:ea typeface="ＭＳ ゴシック"/>
              </a:rPr>
              <a:t>M,F,N</a:t>
            </a:r>
            <a:r>
              <a:rPr lang="en-US" sz="1950">
                <a:solidFill>
                  <a:srgbClr val="000000"/>
                </a:solidFill>
                <a:latin typeface="Segoe"/>
                <a:ea typeface="ＭＳ ゴシック"/>
              </a:rPr>
              <a:t> being careful to include the commas.</a:t>
            </a:r>
          </a:p>
          <a:p>
            <a:pPr lvl="1">
              <a:lnSpc>
                <a:spcPct val="90000"/>
              </a:lnSpc>
            </a:pPr>
            <a:r>
              <a:rPr lang="en-US" sz="2000">
                <a:latin typeface="Segoe"/>
                <a:ea typeface="ＭＳ ゴシック"/>
              </a:rPr>
              <a:t>Uncheck the </a:t>
            </a:r>
            <a:r>
              <a:rPr lang="en-US" sz="2000" b="1">
                <a:latin typeface="Segoe"/>
                <a:ea typeface="ＭＳ ゴシック"/>
              </a:rPr>
              <a:t>Ignore blank</a:t>
            </a:r>
            <a:r>
              <a:rPr lang="en-US" sz="2000">
                <a:solidFill>
                  <a:srgbClr val="000000"/>
                </a:solidFill>
                <a:latin typeface="Segoe"/>
                <a:ea typeface="ＭＳ ゴシック"/>
              </a:rPr>
              <a:t> box.</a:t>
            </a:r>
          </a:p>
          <a:p>
            <a:pPr lvl="1">
              <a:lnSpc>
                <a:spcPct val="90000"/>
              </a:lnSpc>
            </a:pPr>
            <a:r>
              <a:rPr lang="en-US" sz="2000">
                <a:solidFill>
                  <a:srgbClr val="000000"/>
                </a:solidFill>
                <a:latin typeface="Segoe"/>
                <a:ea typeface="ＭＳ ゴシック"/>
              </a:rPr>
              <a:t>Click the </a:t>
            </a:r>
            <a:r>
              <a:rPr lang="en-US" sz="2000" b="1">
                <a:solidFill>
                  <a:srgbClr val="000000"/>
                </a:solidFill>
                <a:latin typeface="Segoe"/>
                <a:ea typeface="ＭＳ ゴシック"/>
              </a:rPr>
              <a:t>Input Message</a:t>
            </a:r>
            <a:r>
              <a:rPr lang="en-US" sz="2000">
                <a:solidFill>
                  <a:srgbClr val="000000"/>
                </a:solidFill>
                <a:latin typeface="Segoe"/>
                <a:ea typeface="ＭＳ ゴシック"/>
              </a:rPr>
              <a:t> tab. Click the </a:t>
            </a:r>
            <a:r>
              <a:rPr lang="en-US" sz="2000" b="1">
                <a:solidFill>
                  <a:srgbClr val="000000"/>
                </a:solidFill>
                <a:latin typeface="Segoe"/>
                <a:ea typeface="ＭＳ ゴシック"/>
              </a:rPr>
              <a:t>Input message</a:t>
            </a:r>
            <a:r>
              <a:rPr lang="en-US" sz="2000">
                <a:solidFill>
                  <a:srgbClr val="000000"/>
                </a:solidFill>
                <a:latin typeface="Segoe"/>
                <a:ea typeface="ＭＳ ゴシック"/>
              </a:rPr>
              <a:t> box and type </a:t>
            </a:r>
            <a:r>
              <a:rPr lang="en-US" sz="2000" b="1">
                <a:solidFill>
                  <a:srgbClr val="000000"/>
                </a:solidFill>
                <a:latin typeface="Segoe"/>
                <a:ea typeface="ＭＳ ゴシック"/>
              </a:rPr>
              <a:t>Male, Female, </a:t>
            </a:r>
            <a:r>
              <a:rPr lang="en-US" sz="2000">
                <a:solidFill>
                  <a:srgbClr val="000000"/>
                </a:solidFill>
                <a:latin typeface="Segoe"/>
                <a:ea typeface="ＭＳ ゴシック"/>
              </a:rPr>
              <a:t>or</a:t>
            </a:r>
            <a:r>
              <a:rPr lang="en-US" sz="2000" b="1">
                <a:solidFill>
                  <a:srgbClr val="000000"/>
                </a:solidFill>
                <a:latin typeface="Segoe"/>
                <a:ea typeface="ＭＳ ゴシック"/>
              </a:rPr>
              <a:t> Neutered</a:t>
            </a:r>
            <a:r>
              <a:rPr lang="en-US" sz="2000">
                <a:solidFill>
                  <a:srgbClr val="000000"/>
                </a:solidFill>
                <a:latin typeface="Times New Roman"/>
                <a:ea typeface="ＭＳ ゴシック"/>
              </a:rPr>
              <a:t>.</a:t>
            </a:r>
          </a:p>
          <a:p>
            <a:pPr lvl="1">
              <a:lnSpc>
                <a:spcPct val="90000"/>
              </a:lnSpc>
            </a:pPr>
            <a:endParaRPr lang="en-US" sz="2000">
              <a:solidFill>
                <a:srgbClr val="000000"/>
              </a:solidFill>
              <a:latin typeface="Segoe"/>
              <a:ea typeface="ＭＳ ゴシック"/>
            </a:endParaRPr>
          </a:p>
          <a:p>
            <a:pPr lvl="1">
              <a:lnSpc>
                <a:spcPct val="90000"/>
              </a:lnSpc>
            </a:pPr>
            <a:endParaRPr lang="en-US" sz="1950">
              <a:solidFill>
                <a:srgbClr val="000000"/>
              </a:solidFill>
              <a:latin typeface="Segoe"/>
              <a:ea typeface="ＭＳ ゴシック"/>
            </a:endParaRPr>
          </a:p>
          <a:p>
            <a:pPr lvl="1" rtl="0">
              <a:lnSpc>
                <a:spcPct val="90000"/>
              </a:lnSpc>
            </a:pPr>
            <a:endParaRPr lang="en-US" sz="20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spTree>
    <p:extLst>
      <p:ext uri="{BB962C8B-B14F-4D97-AF65-F5344CB8AC3E}">
        <p14:creationId xmlns:p14="http://schemas.microsoft.com/office/powerpoint/2010/main" val="3646859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Allow Only Specific Values to Be Entered in Cells</a:t>
            </a:r>
          </a:p>
        </p:txBody>
      </p:sp>
      <p:sp>
        <p:nvSpPr>
          <p:cNvPr id="3" name="Text Placeholder 2"/>
          <p:cNvSpPr>
            <a:spLocks noGrp="1"/>
          </p:cNvSpPr>
          <p:nvPr>
            <p:ph type="body" idx="1"/>
          </p:nvPr>
        </p:nvSpPr>
        <p:spPr/>
        <p:txBody>
          <a:bodyPr/>
          <a:lstStyle/>
          <a:p>
            <a:pPr lvl="1" rtl="0">
              <a:lnSpc>
                <a:spcPct val="90000"/>
              </a:lnSpc>
              <a:buFont typeface="+mj-lt"/>
              <a:buAutoNum type="arabicPeriod" startAt="10"/>
            </a:pPr>
            <a:r>
              <a:rPr lang="en-US" sz="2000" b="0" i="0" u="none" strike="noStrike" baseline="0" smtClean="0">
                <a:solidFill>
                  <a:srgbClr val="000000"/>
                </a:solidFill>
                <a:latin typeface="Segoe"/>
                <a:ea typeface="ＭＳ ゴシック"/>
              </a:rPr>
              <a:t>Click </a:t>
            </a:r>
            <a:r>
              <a:rPr lang="en-US" sz="2000" b="1" i="0" u="none" strike="noStrike" baseline="0" smtClean="0">
                <a:solidFill>
                  <a:srgbClr val="000000"/>
                </a:solidFill>
                <a:latin typeface="Segoe"/>
                <a:ea typeface="ＭＳ ゴシック"/>
              </a:rPr>
              <a:t>OK</a:t>
            </a:r>
            <a:r>
              <a:rPr lang="en-US" sz="2000" b="0" i="0" u="none" strike="noStrike" baseline="0" smtClean="0">
                <a:solidFill>
                  <a:srgbClr val="000000"/>
                </a:solidFill>
                <a:latin typeface="Segoe"/>
                <a:ea typeface="ＭＳ ゴシック"/>
              </a:rPr>
              <a:t>. Now anyone entering a new patient into the database must specify the animal’s gender.</a:t>
            </a:r>
          </a:p>
          <a:p>
            <a:pPr lvl="1" rtl="0">
              <a:lnSpc>
                <a:spcPct val="90000"/>
              </a:lnSpc>
              <a:buAutoNum type="arabicPeriod" startAt="10"/>
            </a:pPr>
            <a:r>
              <a:rPr lang="en-US" sz="2000" b="0" i="0" u="none" strike="noStrike" baseline="0" smtClean="0">
                <a:solidFill>
                  <a:srgbClr val="000000"/>
                </a:solidFill>
                <a:latin typeface="Segoe"/>
                <a:ea typeface="ＭＳ ゴシック"/>
              </a:rPr>
              <a:t>Select column </a:t>
            </a:r>
            <a:r>
              <a:rPr lang="en-US" sz="2000" b="1" i="0" u="none" strike="noStrike" baseline="0" smtClean="0">
                <a:solidFill>
                  <a:srgbClr val="000000"/>
                </a:solidFill>
                <a:latin typeface="Segoe"/>
                <a:ea typeface="ＭＳ ゴシック"/>
              </a:rPr>
              <a:t>E </a:t>
            </a:r>
            <a:r>
              <a:rPr lang="en-US" sz="2000" b="0" i="0" u="none" strike="noStrike" baseline="0" smtClean="0">
                <a:solidFill>
                  <a:srgbClr val="000000"/>
                </a:solidFill>
                <a:latin typeface="Segoe"/>
                <a:ea typeface="ＭＳ ゴシック"/>
              </a:rPr>
              <a:t>(Owner #)</a:t>
            </a:r>
            <a:r>
              <a:rPr lang="en-US" sz="2000" b="0" i="0" u="none" strike="noStrike" baseline="0" smtClean="0">
                <a:solidFill>
                  <a:srgbClr val="000000"/>
                </a:solidFill>
                <a:latin typeface="Times New Roman"/>
                <a:ea typeface="ＭＳ ゴシック"/>
              </a:rPr>
              <a:t>.</a:t>
            </a:r>
          </a:p>
          <a:p>
            <a:pPr lvl="1" rtl="0">
              <a:lnSpc>
                <a:spcPct val="90000"/>
              </a:lnSpc>
              <a:buAutoNum type="arabicPeriod" startAt="10"/>
            </a:pPr>
            <a:r>
              <a:rPr lang="en-US" sz="2000" b="0" i="0" u="none" strike="noStrike" baseline="0" smtClean="0">
                <a:solidFill>
                  <a:srgbClr val="000000"/>
                </a:solidFill>
                <a:latin typeface="Segoe"/>
                <a:ea typeface="ＭＳ ゴシック"/>
              </a:rPr>
              <a:t>In the Data Tools group, click </a:t>
            </a:r>
            <a:r>
              <a:rPr lang="en-US" sz="2000" b="1" i="0" u="none" strike="noStrike" baseline="0" smtClean="0">
                <a:solidFill>
                  <a:srgbClr val="000000"/>
                </a:solidFill>
                <a:latin typeface="Segoe"/>
                <a:ea typeface="ＭＳ ゴシック"/>
              </a:rPr>
              <a:t>Data Validation</a:t>
            </a:r>
            <a:r>
              <a:rPr lang="en-US" sz="2000" b="0" i="0" u="none" strike="noStrike" baseline="0" smtClean="0">
                <a:solidFill>
                  <a:srgbClr val="000000"/>
                </a:solidFill>
                <a:latin typeface="Times New Roman"/>
                <a:ea typeface="ＭＳ ゴシック"/>
              </a:rPr>
              <a:t>.</a:t>
            </a:r>
          </a:p>
          <a:p>
            <a:pPr lvl="1" rtl="0">
              <a:lnSpc>
                <a:spcPct val="90000"/>
              </a:lnSpc>
              <a:buAutoNum type="arabicPeriod" startAt="10"/>
            </a:pPr>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Settings</a:t>
            </a:r>
            <a:r>
              <a:rPr lang="en-US" sz="2000" b="0" i="0" u="none" strike="noStrike" baseline="0" smtClean="0">
                <a:solidFill>
                  <a:srgbClr val="000000"/>
                </a:solidFill>
                <a:latin typeface="Segoe"/>
                <a:ea typeface="ＭＳ ゴシック"/>
              </a:rPr>
              <a:t> tab. In the Allow list box, click </a:t>
            </a:r>
            <a:r>
              <a:rPr lang="en-US" sz="2000" b="1" i="0" u="none" strike="noStrike" baseline="0" smtClean="0">
                <a:solidFill>
                  <a:srgbClr val="000000"/>
                </a:solidFill>
                <a:latin typeface="Segoe"/>
                <a:ea typeface="ＭＳ ゴシック"/>
              </a:rPr>
              <a:t>List</a:t>
            </a:r>
            <a:r>
              <a:rPr lang="en-US" sz="2000" b="0" i="0" u="none" strike="noStrike" baseline="0" smtClean="0">
                <a:solidFill>
                  <a:srgbClr val="000000"/>
                </a:solidFill>
                <a:latin typeface="Times New Roman"/>
                <a:ea typeface="ＭＳ ゴシック"/>
              </a:rPr>
              <a:t>.</a:t>
            </a:r>
          </a:p>
          <a:p>
            <a:pPr lvl="1" rtl="0">
              <a:lnSpc>
                <a:spcPct val="90000"/>
              </a:lnSpc>
              <a:buAutoNum type="arabicPeriod" startAt="10"/>
            </a:pPr>
            <a:r>
              <a:rPr lang="en-US" sz="2000" b="0" i="0" u="none" strike="noStrike" baseline="0" smtClean="0">
                <a:latin typeface="Segoe"/>
                <a:ea typeface="ＭＳ ゴシック"/>
              </a:rPr>
              <a:t>On the right side of the Source</a:t>
            </a:r>
            <a:r>
              <a:rPr lang="en-US" sz="2000" b="1" i="0" u="none" strike="noStrike" baseline="0" smtClean="0">
                <a:latin typeface="Segoe"/>
                <a:ea typeface="ＭＳ ゴシック"/>
              </a:rPr>
              <a:t> </a:t>
            </a:r>
            <a:r>
              <a:rPr lang="en-US" sz="2000" b="0" i="0" u="none" strike="noStrike" baseline="0" smtClean="0">
                <a:solidFill>
                  <a:srgbClr val="000000"/>
                </a:solidFill>
                <a:latin typeface="Segoe"/>
                <a:ea typeface="ＭＳ ゴシック"/>
              </a:rPr>
              <a:t>box, click the </a:t>
            </a:r>
            <a:r>
              <a:rPr lang="en-US" sz="2000" b="1" i="0" u="none" strike="noStrike" baseline="0" smtClean="0">
                <a:solidFill>
                  <a:srgbClr val="000000"/>
                </a:solidFill>
                <a:latin typeface="Segoe"/>
                <a:ea typeface="ＭＳ ゴシック"/>
              </a:rPr>
              <a:t>Collapse Dialog</a:t>
            </a:r>
            <a:r>
              <a:rPr lang="en-US" sz="2000" b="0" i="0" u="none" strike="noStrike" baseline="0" smtClean="0">
                <a:solidFill>
                  <a:srgbClr val="000000"/>
                </a:solidFill>
                <a:latin typeface="Segoe"/>
                <a:ea typeface="ＭＳ ゴシック"/>
              </a:rPr>
              <a:t> button</a:t>
            </a:r>
            <a:r>
              <a:rPr lang="en-US" sz="2000" b="0" i="0" u="none" strike="noStrike" baseline="0" smtClean="0">
                <a:solidFill>
                  <a:srgbClr val="000000"/>
                </a:solidFill>
                <a:latin typeface="Times New Roman"/>
                <a:ea typeface="ＭＳ ゴシック"/>
              </a:rPr>
              <a:t>.</a:t>
            </a:r>
          </a:p>
          <a:p>
            <a:pPr lvl="1">
              <a:lnSpc>
                <a:spcPct val="90000"/>
              </a:lnSpc>
              <a:buFont typeface="+mj-lt"/>
              <a:buAutoNum type="arabicPeriod" startAt="15"/>
            </a:pPr>
            <a:r>
              <a:rPr lang="en-US" sz="2000">
                <a:solidFill>
                  <a:srgbClr val="000000"/>
                </a:solidFill>
                <a:latin typeface="Segoe"/>
                <a:ea typeface="ＭＳ ゴシック"/>
              </a:rPr>
              <a:t>With the Data Validation dialog box collapsed, click the </a:t>
            </a:r>
            <a:r>
              <a:rPr lang="en-US" sz="2000" b="1">
                <a:solidFill>
                  <a:srgbClr val="000000"/>
                </a:solidFill>
                <a:latin typeface="Segoe"/>
                <a:ea typeface="ＭＳ ゴシック"/>
              </a:rPr>
              <a:t>Client list</a:t>
            </a:r>
            <a:r>
              <a:rPr lang="en-US" sz="2000">
                <a:solidFill>
                  <a:srgbClr val="000000"/>
                </a:solidFill>
                <a:latin typeface="Segoe"/>
                <a:ea typeface="ＭＳ ゴシック"/>
              </a:rPr>
              <a:t> worksheet tab.</a:t>
            </a:r>
          </a:p>
          <a:p>
            <a:pPr lvl="1">
              <a:lnSpc>
                <a:spcPct val="90000"/>
              </a:lnSpc>
              <a:buAutoNum type="arabicPeriod" startAt="15"/>
            </a:pPr>
            <a:r>
              <a:rPr lang="en-US" sz="2000">
                <a:latin typeface="Segoe"/>
                <a:ea typeface="ＭＳ ゴシック"/>
              </a:rPr>
              <a:t>Select column </a:t>
            </a:r>
            <a:r>
              <a:rPr lang="en-US" sz="2000" b="1">
                <a:latin typeface="Segoe"/>
                <a:ea typeface="ＭＳ ゴシック"/>
              </a:rPr>
              <a:t>A</a:t>
            </a:r>
            <a:r>
              <a:rPr lang="en-US" sz="2000">
                <a:solidFill>
                  <a:srgbClr val="000000"/>
                </a:solidFill>
                <a:latin typeface="Segoe"/>
                <a:ea typeface="ＭＳ ゴシック"/>
              </a:rPr>
              <a:t> (Client #).</a:t>
            </a:r>
          </a:p>
          <a:p>
            <a:pPr lvl="1">
              <a:lnSpc>
                <a:spcPct val="90000"/>
              </a:lnSpc>
              <a:buAutoNum type="arabicPeriod" startAt="15"/>
            </a:pPr>
            <a:r>
              <a:rPr lang="en-US" sz="2000">
                <a:solidFill>
                  <a:srgbClr val="000000"/>
                </a:solidFill>
                <a:latin typeface="Segoe"/>
                <a:ea typeface="ＭＳ ゴシック"/>
              </a:rPr>
              <a:t>At the end of the Source box, click the </a:t>
            </a:r>
            <a:r>
              <a:rPr lang="en-US" sz="2000" b="1">
                <a:solidFill>
                  <a:srgbClr val="000000"/>
                </a:solidFill>
                <a:latin typeface="Segoe"/>
                <a:ea typeface="ＭＳ ゴシック"/>
              </a:rPr>
              <a:t>Expand Dialog</a:t>
            </a:r>
            <a:r>
              <a:rPr lang="en-US" sz="2000">
                <a:solidFill>
                  <a:srgbClr val="000000"/>
                </a:solidFill>
                <a:latin typeface="Segoe"/>
                <a:ea typeface="ＭＳ ゴシック"/>
              </a:rPr>
              <a:t> button. The full dialog box returns, and the Source box should now read </a:t>
            </a:r>
            <a:r>
              <a:rPr lang="en-US" sz="2000" i="1">
                <a:solidFill>
                  <a:srgbClr val="000000"/>
                </a:solidFill>
                <a:latin typeface="Segoe"/>
                <a:ea typeface="ＭＳ ゴシック"/>
              </a:rPr>
              <a:t>='Client list'!$A:$A</a:t>
            </a:r>
            <a:r>
              <a:rPr lang="en-US" sz="2000">
                <a:solidFill>
                  <a:srgbClr val="000000"/>
                </a:solidFill>
                <a:latin typeface="Times New Roman"/>
                <a:ea typeface="ＭＳ ゴシック"/>
              </a:rPr>
              <a:t>.</a:t>
            </a:r>
          </a:p>
          <a:p>
            <a:pPr lvl="1">
              <a:lnSpc>
                <a:spcPct val="90000"/>
              </a:lnSpc>
              <a:buAutoNum type="arabicPeriod" startAt="15"/>
            </a:pPr>
            <a:r>
              <a:rPr lang="en-US" sz="2000">
                <a:solidFill>
                  <a:srgbClr val="000000"/>
                </a:solidFill>
                <a:latin typeface="Segoe"/>
                <a:ea typeface="ＭＳ ゴシック"/>
              </a:rPr>
              <a:t>Unselect the </a:t>
            </a:r>
            <a:r>
              <a:rPr lang="en-US" sz="2000" b="1">
                <a:solidFill>
                  <a:srgbClr val="000000"/>
                </a:solidFill>
                <a:latin typeface="Segoe"/>
                <a:ea typeface="ＭＳ ゴシック"/>
              </a:rPr>
              <a:t>Ignore blank</a:t>
            </a:r>
            <a:r>
              <a:rPr lang="en-US" sz="2000">
                <a:solidFill>
                  <a:srgbClr val="000000"/>
                </a:solidFill>
                <a:latin typeface="Segoe"/>
                <a:ea typeface="ＭＳ ゴシック"/>
              </a:rPr>
              <a:t> and </a:t>
            </a:r>
            <a:r>
              <a:rPr lang="en-US" sz="2000" b="1">
                <a:solidFill>
                  <a:srgbClr val="000000"/>
                </a:solidFill>
                <a:latin typeface="Segoe"/>
                <a:ea typeface="ＭＳ ゴシック"/>
              </a:rPr>
              <a:t>In-cell dropdown</a:t>
            </a:r>
            <a:r>
              <a:rPr lang="en-US" sz="2000">
                <a:solidFill>
                  <a:srgbClr val="000000"/>
                </a:solidFill>
                <a:latin typeface="Segoe"/>
                <a:ea typeface="ＭＳ ゴシック"/>
              </a:rPr>
              <a:t> boxes.</a:t>
            </a:r>
          </a:p>
          <a:p>
            <a:pPr lvl="1" rtl="0">
              <a:lnSpc>
                <a:spcPct val="90000"/>
              </a:lnSpc>
              <a:buAutoNum type="arabicPeriod" startAt="10"/>
            </a:pPr>
            <a:endParaRPr lang="en-US" sz="20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spTree>
    <p:extLst>
      <p:ext uri="{BB962C8B-B14F-4D97-AF65-F5344CB8AC3E}">
        <p14:creationId xmlns:p14="http://schemas.microsoft.com/office/powerpoint/2010/main" val="4096309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Allow Only Specific Values to Be Entered in Cells</a:t>
            </a:r>
          </a:p>
        </p:txBody>
      </p:sp>
      <p:sp>
        <p:nvSpPr>
          <p:cNvPr id="3" name="Text Placeholder 2"/>
          <p:cNvSpPr>
            <a:spLocks noGrp="1"/>
          </p:cNvSpPr>
          <p:nvPr>
            <p:ph type="body" idx="1"/>
          </p:nvPr>
        </p:nvSpPr>
        <p:spPr/>
        <p:txBody>
          <a:bodyPr/>
          <a:lstStyle/>
          <a:p>
            <a:pPr lvl="1" rtl="0">
              <a:buFont typeface="+mj-lt"/>
              <a:buAutoNum type="arabicPeriod" startAt="19"/>
            </a:pPr>
            <a:r>
              <a:rPr lang="en-US" sz="2100" b="0" i="0" u="none" strike="noStrike" baseline="0" smtClean="0">
                <a:solidFill>
                  <a:srgbClr val="000000"/>
                </a:solidFill>
                <a:latin typeface="Segoe"/>
                <a:ea typeface="ＭＳ ゴシック"/>
              </a:rPr>
              <a:t>Click the </a:t>
            </a:r>
            <a:r>
              <a:rPr lang="en-US" sz="2100" b="1" i="0" u="none" strike="noStrike" baseline="0" smtClean="0">
                <a:solidFill>
                  <a:srgbClr val="000000"/>
                </a:solidFill>
                <a:latin typeface="Segoe"/>
                <a:ea typeface="ＭＳ ゴシック"/>
              </a:rPr>
              <a:t>Error Alert</a:t>
            </a:r>
            <a:r>
              <a:rPr lang="en-US" sz="2100" b="0" i="0" u="none" strike="noStrike" baseline="0" smtClean="0">
                <a:solidFill>
                  <a:srgbClr val="000000"/>
                </a:solidFill>
                <a:latin typeface="Segoe"/>
                <a:ea typeface="ＭＳ ゴシック"/>
              </a:rPr>
              <a:t> tab. Choose </a:t>
            </a:r>
            <a:r>
              <a:rPr lang="en-US" sz="2100" b="1" i="0" u="none" strike="noStrike" baseline="0" smtClean="0">
                <a:solidFill>
                  <a:srgbClr val="000000"/>
                </a:solidFill>
                <a:latin typeface="Segoe"/>
                <a:ea typeface="ＭＳ ゴシック"/>
              </a:rPr>
              <a:t>Warning</a:t>
            </a:r>
            <a:r>
              <a:rPr lang="en-US" sz="2100" b="0" i="0" u="none" strike="noStrike" baseline="0" smtClean="0">
                <a:solidFill>
                  <a:srgbClr val="000000"/>
                </a:solidFill>
                <a:latin typeface="Segoe"/>
                <a:ea typeface="ＭＳ ゴシック"/>
              </a:rPr>
              <a:t> from the Style box.</a:t>
            </a:r>
          </a:p>
          <a:p>
            <a:pPr lvl="1" rtl="0">
              <a:buAutoNum type="arabicPeriod" startAt="19"/>
            </a:pPr>
            <a:r>
              <a:rPr lang="en-US" sz="2100" b="0" i="0" u="none" strike="noStrike" baseline="0" smtClean="0">
                <a:solidFill>
                  <a:srgbClr val="000000"/>
                </a:solidFill>
                <a:latin typeface="Segoe"/>
                <a:ea typeface="ＭＳ ゴシック"/>
              </a:rPr>
              <a:t>In the Error message box, type</a:t>
            </a:r>
            <a:r>
              <a:rPr lang="en-US" sz="2100" b="1" i="0" u="none" strike="noStrike" baseline="0" smtClean="0">
                <a:solidFill>
                  <a:srgbClr val="000000"/>
                </a:solidFill>
                <a:latin typeface="Segoe"/>
                <a:ea typeface="ＭＳ ゴシック"/>
              </a:rPr>
              <a:t> Owner must be the number for a pre-existing client.</a:t>
            </a:r>
          </a:p>
          <a:p>
            <a:pPr lvl="1" rtl="0">
              <a:buAutoNum type="arabicPeriod" startAt="19"/>
            </a:pPr>
            <a:r>
              <a:rPr lang="en-US" sz="2100" b="0" i="0" u="none" strike="noStrike" baseline="0" smtClean="0">
                <a:latin typeface="Segoe"/>
                <a:ea typeface="ＭＳ ゴシック"/>
              </a:rPr>
              <a:t>Click </a:t>
            </a:r>
            <a:r>
              <a:rPr lang="en-US" sz="2100" b="1" i="0" u="none" strike="noStrike" baseline="0" smtClean="0">
                <a:latin typeface="Segoe"/>
                <a:ea typeface="ＭＳ ゴシック"/>
              </a:rPr>
              <a:t>OK</a:t>
            </a:r>
            <a:r>
              <a:rPr lang="en-US" sz="2100" b="0" i="0" u="none" strike="noStrike" baseline="0" smtClean="0">
                <a:solidFill>
                  <a:srgbClr val="000000"/>
                </a:solidFill>
                <a:latin typeface="Segoe"/>
                <a:ea typeface="ＭＳ ゴシック"/>
              </a:rPr>
              <a:t>. Now the Owner # column may contain only numbers for clients who appear in the Client # column of the Client list worksheet.</a:t>
            </a:r>
          </a:p>
          <a:p>
            <a:pPr lvl="1">
              <a:buFont typeface="+mj-lt"/>
              <a:buAutoNum type="arabicPeriod" startAt="22"/>
            </a:pPr>
            <a:r>
              <a:rPr lang="en-US" sz="2100">
                <a:solidFill>
                  <a:srgbClr val="000000"/>
                </a:solidFill>
                <a:latin typeface="Segoe"/>
                <a:ea typeface="ＭＳ ゴシック"/>
              </a:rPr>
              <a:t>To make sure your new validation rules are working, in the Patient list worksheet, at the bottom of the list, click cell </a:t>
            </a:r>
            <a:r>
              <a:rPr lang="en-US" sz="2100" b="1">
                <a:solidFill>
                  <a:srgbClr val="000000"/>
                </a:solidFill>
                <a:latin typeface="Segoe"/>
                <a:ea typeface="ＭＳ ゴシック"/>
              </a:rPr>
              <a:t>A58</a:t>
            </a:r>
            <a:r>
              <a:rPr lang="en-US" sz="2100">
                <a:solidFill>
                  <a:srgbClr val="000000"/>
                </a:solidFill>
                <a:latin typeface="Segoe"/>
                <a:ea typeface="ＭＳ ゴシック"/>
              </a:rPr>
              <a:t> and attempt to type the following data:</a:t>
            </a:r>
          </a:p>
          <a:p>
            <a:pPr marL="0" lvl="0" indent="0">
              <a:buNone/>
            </a:pPr>
            <a:r>
              <a:rPr lang="en-US" sz="2100">
                <a:latin typeface="Segoe"/>
                <a:ea typeface="ＭＳ ゴシック"/>
              </a:rPr>
              <a:t>	</a:t>
            </a:r>
            <a:r>
              <a:rPr lang="en-US" sz="2100" b="1">
                <a:latin typeface="Segoe"/>
                <a:ea typeface="ＭＳ ゴシック"/>
              </a:rPr>
              <a:t>Murdock	Dog	Rottweiler	B	61</a:t>
            </a:r>
          </a:p>
          <a:p>
            <a:pPr lvl="1">
              <a:buFont typeface="+mj-lt"/>
              <a:buAutoNum type="arabicPeriod" startAt="23"/>
            </a:pPr>
            <a:r>
              <a:rPr lang="en-US" sz="2100">
                <a:latin typeface="Segoe"/>
                <a:ea typeface="ＭＳ ゴシック"/>
              </a:rPr>
              <a:t>After you attempt to enter </a:t>
            </a:r>
            <a:r>
              <a:rPr lang="en-US" sz="2100" b="1">
                <a:latin typeface="Segoe"/>
                <a:ea typeface="ＭＳ ゴシック"/>
              </a:rPr>
              <a:t>B</a:t>
            </a:r>
            <a:r>
              <a:rPr lang="en-US" sz="2100">
                <a:latin typeface="Segoe"/>
                <a:ea typeface="ＭＳ ゴシック"/>
              </a:rPr>
              <a:t> into column D, respond to the error dialog by clicking </a:t>
            </a:r>
            <a:r>
              <a:rPr lang="en-US" sz="2100" b="1">
                <a:latin typeface="Segoe"/>
                <a:ea typeface="ＭＳ ゴシック"/>
              </a:rPr>
              <a:t>Retry</a:t>
            </a:r>
            <a:r>
              <a:rPr lang="en-US" sz="2100">
                <a:solidFill>
                  <a:srgbClr val="000000"/>
                </a:solidFill>
                <a:latin typeface="Segoe"/>
                <a:ea typeface="ＭＳ ゴシック"/>
              </a:rPr>
              <a:t> and by typing </a:t>
            </a:r>
            <a:r>
              <a:rPr lang="en-US" sz="2100" b="1">
                <a:solidFill>
                  <a:srgbClr val="000000"/>
                </a:solidFill>
                <a:latin typeface="Segoe"/>
                <a:ea typeface="ＭＳ ゴシック"/>
              </a:rPr>
              <a:t>M</a:t>
            </a:r>
            <a:r>
              <a:rPr lang="en-US" sz="2100">
                <a:solidFill>
                  <a:srgbClr val="000000"/>
                </a:solidFill>
                <a:latin typeface="Times New Roman"/>
                <a:ea typeface="ＭＳ ゴシック"/>
              </a:rPr>
              <a:t>.</a:t>
            </a:r>
          </a:p>
          <a:p>
            <a:pPr lvl="1" rtl="0">
              <a:buAutoNum type="arabicPeriod" startAt="19"/>
            </a:pPr>
            <a:endParaRPr lang="en-US" sz="21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spTree>
    <p:extLst>
      <p:ext uri="{BB962C8B-B14F-4D97-AF65-F5344CB8AC3E}">
        <p14:creationId xmlns:p14="http://schemas.microsoft.com/office/powerpoint/2010/main" val="4130201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Allow Only Specific Values to Be Entered in Cells</a:t>
            </a:r>
          </a:p>
        </p:txBody>
      </p:sp>
      <p:sp>
        <p:nvSpPr>
          <p:cNvPr id="3" name="Text Placeholder 2"/>
          <p:cNvSpPr>
            <a:spLocks noGrp="1"/>
          </p:cNvSpPr>
          <p:nvPr>
            <p:ph type="body" idx="1"/>
          </p:nvPr>
        </p:nvSpPr>
        <p:spPr/>
        <p:txBody>
          <a:bodyPr/>
          <a:lstStyle/>
          <a:p>
            <a:pPr lvl="1" rtl="0">
              <a:buFont typeface="+mj-lt"/>
              <a:buAutoNum type="arabicPeriod" startAt="24"/>
            </a:pPr>
            <a:r>
              <a:rPr lang="en-US" sz="2000" b="0" i="0" u="none" strike="noStrike" baseline="0" smtClean="0">
                <a:latin typeface="Segoe"/>
                <a:ea typeface="ＭＳ ゴシック"/>
              </a:rPr>
              <a:t>After you attempt to enter </a:t>
            </a:r>
            <a:r>
              <a:rPr lang="en-US" sz="2000" b="1" i="0" u="none" strike="noStrike" baseline="0" smtClean="0">
                <a:latin typeface="Segoe"/>
                <a:ea typeface="ＭＳ ゴシック"/>
              </a:rPr>
              <a:t>61</a:t>
            </a:r>
            <a:r>
              <a:rPr lang="en-US" sz="2000" b="0" i="0" u="none" strike="noStrike" baseline="0" smtClean="0">
                <a:latin typeface="Segoe"/>
                <a:ea typeface="ＭＳ ゴシック"/>
              </a:rPr>
              <a:t> into column E, respond to the error dialog shown below by clicking </a:t>
            </a:r>
            <a:r>
              <a:rPr lang="en-US" sz="2000" b="1" i="0" u="none" strike="noStrike" baseline="0" smtClean="0">
                <a:latin typeface="Segoe"/>
                <a:ea typeface="ＭＳ ゴシック"/>
              </a:rPr>
              <a:t>No</a:t>
            </a:r>
            <a:r>
              <a:rPr lang="en-US" sz="2000" b="0" i="0" u="none" strike="noStrike" baseline="0" smtClean="0">
                <a:solidFill>
                  <a:srgbClr val="000000"/>
                </a:solidFill>
                <a:latin typeface="Segoe"/>
                <a:ea typeface="ＭＳ ゴシック"/>
              </a:rPr>
              <a:t> and typing </a:t>
            </a:r>
            <a:r>
              <a:rPr lang="en-US" sz="2000" b="1" i="0" u="none" strike="noStrike" baseline="0" smtClean="0">
                <a:solidFill>
                  <a:srgbClr val="000000"/>
                </a:solidFill>
                <a:latin typeface="Segoe"/>
                <a:ea typeface="ＭＳ ゴシック"/>
              </a:rPr>
              <a:t>31</a:t>
            </a:r>
            <a:r>
              <a:rPr lang="en-US" sz="2000" b="0" i="0" u="none" strike="noStrike" baseline="0" smtClean="0">
                <a:solidFill>
                  <a:srgbClr val="000000"/>
                </a:solidFill>
                <a:latin typeface="Times New Roman"/>
                <a:ea typeface="ＭＳ ゴシック"/>
              </a:rPr>
              <a:t>.</a:t>
            </a:r>
          </a:p>
          <a:p>
            <a:pPr lvl="0" rtl="0"/>
            <a:r>
              <a:rPr lang="en-US" sz="2000" b="1" i="0" u="none" strike="noStrike" baseline="0" smtClean="0">
                <a:latin typeface="Segoe"/>
                <a:ea typeface="ＭＳ ゴシック"/>
              </a:rPr>
              <a:t>PAUSE. SAVE</a:t>
            </a:r>
            <a:r>
              <a:rPr lang="en-US" sz="2000" b="0" i="0" u="none" strike="noStrike" baseline="0" smtClean="0">
                <a:latin typeface="Segoe"/>
                <a:ea typeface="ＭＳ ゴシック"/>
              </a:rPr>
              <a:t> the workbook and leave it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pic>
        <p:nvPicPr>
          <p:cNvPr id="7" name="Picture 6" descr="09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715" y="2971801"/>
            <a:ext cx="7016808" cy="3210568"/>
          </a:xfrm>
          <a:prstGeom prst="rect">
            <a:avLst/>
          </a:prstGeom>
        </p:spPr>
      </p:pic>
    </p:spTree>
    <p:extLst>
      <p:ext uri="{BB962C8B-B14F-4D97-AF65-F5344CB8AC3E}">
        <p14:creationId xmlns:p14="http://schemas.microsoft.com/office/powerpoint/2010/main" val="2213817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Remove Duplicate Rows from a Worksheet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a:t>
            </a:r>
          </a:p>
          <a:p>
            <a:pPr lvl="1" rtl="0"/>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current workbook as </a:t>
            </a:r>
            <a:r>
              <a:rPr lang="en-US" b="1" i="1" u="none" strike="noStrike" baseline="0" smtClean="0">
                <a:latin typeface="Segoe"/>
                <a:ea typeface="ＭＳ ゴシック"/>
              </a:rPr>
              <a:t>09 Vet Clinic Patients (Active) Solution 3</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Client list</a:t>
            </a:r>
            <a:r>
              <a:rPr lang="en-US" b="0" i="0" u="none" strike="noStrike" baseline="0" smtClean="0">
                <a:solidFill>
                  <a:srgbClr val="000000"/>
                </a:solidFill>
                <a:latin typeface="Segoe"/>
                <a:ea typeface="ＭＳ ゴシック"/>
              </a:rPr>
              <a:t> worksheet tab.</a:t>
            </a:r>
          </a:p>
          <a:p>
            <a:pPr lvl="1" rtl="0"/>
            <a:r>
              <a:rPr lang="en-US" b="0" i="0" u="none" strike="noStrike" baseline="0" smtClean="0">
                <a:solidFill>
                  <a:srgbClr val="000000"/>
                </a:solidFill>
                <a:latin typeface="Segoe"/>
                <a:ea typeface="ＭＳ ゴシック"/>
              </a:rPr>
              <a:t>Click cell </a:t>
            </a:r>
            <a:r>
              <a:rPr lang="en-US" b="1" i="0" u="none" strike="noStrike" baseline="0" smtClean="0">
                <a:solidFill>
                  <a:srgbClr val="000000"/>
                </a:solidFill>
                <a:latin typeface="Segoe"/>
                <a:ea typeface="ＭＳ ゴシック"/>
              </a:rPr>
              <a:t>A58</a:t>
            </a:r>
            <a:r>
              <a:rPr lang="en-US" b="0" i="0" u="none" strike="noStrike" baseline="0" smtClean="0">
                <a:solidFill>
                  <a:srgbClr val="000000"/>
                </a:solidFill>
                <a:latin typeface="Segoe"/>
                <a:ea typeface="ＭＳ ゴシック"/>
              </a:rPr>
              <a:t> and in row 58, type the following data:</a:t>
            </a:r>
          </a:p>
          <a:p>
            <a:pPr marL="0" lvl="0" indent="0" rtl="0">
              <a:buNone/>
            </a:pPr>
            <a:r>
              <a:rPr lang="en-US" sz="2000" b="0" i="0" u="none" strike="noStrike" baseline="0" smtClean="0">
                <a:latin typeface="Segoe"/>
                <a:ea typeface="ＭＳ ゴシック"/>
              </a:rPr>
              <a:t>	0053	Mrs.	Mary Jane	Brink	704 Fairway Drive	Cincinnati	OH	45250	513	255-1655</a:t>
            </a:r>
          </a:p>
          <a:p>
            <a:pPr marL="1085850" lvl="1" indent="-457200">
              <a:buFont typeface="+mj-lt"/>
              <a:buAutoNum type="arabicPeriod" startAt="4"/>
            </a:pPr>
            <a:r>
              <a:rPr lang="en-US" sz="2000">
                <a:latin typeface="Segoe"/>
                <a:ea typeface="ＭＳ ゴシック"/>
              </a:rPr>
              <a:t>Select the cell range </a:t>
            </a:r>
            <a:r>
              <a:rPr lang="en-US" sz="2000" b="1">
                <a:latin typeface="Segoe"/>
                <a:ea typeface="ＭＳ ゴシック"/>
              </a:rPr>
              <a:t>A5:N58</a:t>
            </a:r>
            <a:r>
              <a:rPr lang="en-US" sz="2000">
                <a:latin typeface="Times New Roman"/>
                <a:ea typeface="ＭＳ ゴシック"/>
              </a:rPr>
              <a:t>.</a:t>
            </a:r>
          </a:p>
          <a:p>
            <a:pPr marL="0" lvl="0" indent="0" rtl="0">
              <a:buNone/>
            </a:pPr>
            <a:endParaRPr lang="en-US" sz="20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spTree>
    <p:extLst>
      <p:ext uri="{BB962C8B-B14F-4D97-AF65-F5344CB8AC3E}">
        <p14:creationId xmlns:p14="http://schemas.microsoft.com/office/powerpoint/2010/main" val="2591425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Objectives</a:t>
            </a:r>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3</a:t>
            </a:fld>
            <a:endParaRPr lang="en-US" dirty="0"/>
          </a:p>
        </p:txBody>
      </p:sp>
      <p:pic>
        <p:nvPicPr>
          <p:cNvPr id="7" name="Picture 6" descr="090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523999"/>
            <a:ext cx="8071701" cy="4663305"/>
          </a:xfrm>
          <a:prstGeom prst="rect">
            <a:avLst/>
          </a:prstGeom>
        </p:spPr>
      </p:pic>
    </p:spTree>
    <p:extLst>
      <p:ext uri="{BB962C8B-B14F-4D97-AF65-F5344CB8AC3E}">
        <p14:creationId xmlns:p14="http://schemas.microsoft.com/office/powerpoint/2010/main" val="16899266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Remove Duplicate Rows from a Worksheet</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On the DATA tab, in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Data Tools group, click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Remove Duplicates.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Remove Duplicates dialog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box appears (right).</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pic>
        <p:nvPicPr>
          <p:cNvPr id="7" name="Picture 6" descr="09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600200"/>
            <a:ext cx="3543849" cy="2823066"/>
          </a:xfrm>
          <a:prstGeom prst="rect">
            <a:avLst/>
          </a:prstGeom>
        </p:spPr>
      </p:pic>
    </p:spTree>
    <p:extLst>
      <p:ext uri="{BB962C8B-B14F-4D97-AF65-F5344CB8AC3E}">
        <p14:creationId xmlns:p14="http://schemas.microsoft.com/office/powerpoint/2010/main" val="1533037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Remove Duplicate Rows from a Worksheet</a:t>
            </a:r>
          </a:p>
        </p:txBody>
      </p:sp>
      <p:sp>
        <p:nvSpPr>
          <p:cNvPr id="3" name="Text Placeholder 2"/>
          <p:cNvSpPr>
            <a:spLocks noGrp="1"/>
          </p:cNvSpPr>
          <p:nvPr>
            <p:ph type="body" idx="1"/>
          </p:nvPr>
        </p:nvSpPr>
        <p:spPr/>
        <p:txBody>
          <a:bodyPr/>
          <a:lstStyle/>
          <a:p>
            <a:pPr lvl="1" rtl="0">
              <a:lnSpc>
                <a:spcPct val="90000"/>
              </a:lnSpc>
              <a:buFont typeface="+mj-lt"/>
              <a:buAutoNum type="arabicPeriod" startAt="6"/>
            </a:pPr>
            <a:r>
              <a:rPr lang="en-US" b="0" i="0" u="none" strike="noStrike" baseline="0" smtClean="0">
                <a:latin typeface="Segoe"/>
                <a:ea typeface="ＭＳ ゴシック"/>
              </a:rPr>
              <a:t>Remove the check beside Client # in the Columns</a:t>
            </a:r>
            <a:r>
              <a:rPr lang="en-US" b="0" i="0" u="none" strike="noStrike" baseline="0" smtClean="0">
                <a:solidFill>
                  <a:srgbClr val="000000"/>
                </a:solidFill>
                <a:latin typeface="Segoe"/>
                <a:ea typeface="ＭＳ ゴシック"/>
              </a:rPr>
              <a:t> list. If duplicate names and addresses appear in the list, it’s likely their client index numbers were not duplicated.</a:t>
            </a:r>
          </a:p>
          <a:p>
            <a:pPr lvl="1" rtl="0">
              <a:lnSpc>
                <a:spcPct val="90000"/>
              </a:lnSpc>
              <a:buAutoNum type="arabicPeriod" startAt="6"/>
            </a:pPr>
            <a:r>
              <a:rPr lang="en-US" b="0" i="0" u="none" strike="noStrike" baseline="0" smtClean="0">
                <a:latin typeface="Segoe"/>
                <a:ea typeface="ＭＳ ゴシック"/>
              </a:rPr>
              <a:t>Leave the My data has headers</a:t>
            </a:r>
            <a:r>
              <a:rPr lang="en-US" b="0" i="0" u="none" strike="noStrike" baseline="0" smtClean="0">
                <a:solidFill>
                  <a:srgbClr val="000000"/>
                </a:solidFill>
                <a:latin typeface="Segoe"/>
                <a:ea typeface="ＭＳ ゴシック"/>
              </a:rPr>
              <a:t> box checked. This way, Excel won’t treat row 5 as though it contained data.</a:t>
            </a:r>
          </a:p>
          <a:p>
            <a:pPr lvl="1" rtl="0">
              <a:lnSpc>
                <a:spcPct val="90000"/>
              </a:lnSpc>
              <a:buAutoNum type="arabicPeriod" startAt="6"/>
            </a:pPr>
            <a:r>
              <a:rPr lang="en-US" b="0" i="0" u="none" strike="noStrike" baseline="0" smtClean="0">
                <a:solidFill>
                  <a:srgbClr val="000000"/>
                </a:solidFill>
                <a:latin typeface="Segoe"/>
                <a:ea typeface="ＭＳ ゴシック"/>
              </a:rPr>
              <a:t>Click OK. Excel responds with a dialog box stating one duplicate value set (the one you just entered) was removed.</a:t>
            </a:r>
          </a:p>
          <a:p>
            <a:pPr lvl="1" rtl="0">
              <a:lnSpc>
                <a:spcPct val="90000"/>
              </a:lnSpc>
              <a:buAutoNum type="arabicPeriod" startAt="6"/>
            </a:pPr>
            <a:r>
              <a:rPr lang="en-US" b="0" i="0" u="none" strike="noStrike" baseline="0" smtClean="0">
                <a:latin typeface="Segoe"/>
                <a:ea typeface="ＭＳ ゴシック"/>
              </a:rPr>
              <a:t>Click OK</a:t>
            </a:r>
            <a:r>
              <a:rPr lang="en-US" b="0" i="0" u="none" strike="noStrike" baseline="0" smtClean="0">
                <a:solidFill>
                  <a:srgbClr val="000000"/>
                </a:solidFill>
                <a:latin typeface="Segoe"/>
                <a:ea typeface="ＭＳ ゴシック"/>
              </a:rPr>
              <a:t> to dismiss the dialog box. Note the second (lowermost) instance of the duplicate entry was removed, from row 58.</a:t>
            </a:r>
          </a:p>
          <a:p>
            <a:pPr lvl="0" rtl="0">
              <a:lnSpc>
                <a:spcPct val="90000"/>
              </a:lnSpc>
            </a:pPr>
            <a:r>
              <a:rPr lang="en-US" b="1" i="0" u="none" strike="noStrike" baseline="0" smtClean="0">
                <a:latin typeface="Segoe"/>
                <a:ea typeface="ＭＳ ゴシック"/>
              </a:rPr>
              <a:t>PAUSE. SAVE</a:t>
            </a:r>
            <a:r>
              <a:rPr lang="en-US" b="0" i="0" u="none" strike="noStrike" baseline="0" smtClean="0">
                <a:latin typeface="Segoe"/>
                <a:ea typeface="ＭＳ ゴシック"/>
              </a:rPr>
              <a:t> the workbook and leave it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spTree>
    <p:extLst>
      <p:ext uri="{BB962C8B-B14F-4D97-AF65-F5344CB8AC3E}">
        <p14:creationId xmlns:p14="http://schemas.microsoft.com/office/powerpoint/2010/main" val="170468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Sort Data on a Single Criterion</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GET READY.</a:t>
            </a:r>
            <a:r>
              <a:rPr lang="en-US" sz="2000" b="0" i="0" u="none" strike="noStrike" baseline="0" smtClean="0">
                <a:latin typeface="Segoe"/>
                <a:ea typeface="ＭＳ ゴシック"/>
              </a:rPr>
              <a:t> </a:t>
            </a:r>
            <a:r>
              <a:rPr lang="en-US" sz="2000" b="1" i="0" u="none" strike="noStrike" baseline="0" smtClean="0">
                <a:latin typeface="Segoe"/>
                <a:ea typeface="ＭＳ ゴシック"/>
              </a:rPr>
              <a:t>USE</a:t>
            </a:r>
            <a:r>
              <a:rPr lang="en-US" sz="2000" b="0" i="0" u="none" strike="noStrike" baseline="0" smtClean="0">
                <a:latin typeface="Segoe"/>
                <a:ea typeface="ＭＳ ゴシック"/>
              </a:rPr>
              <a:t> the workbook from the previous exercise.</a:t>
            </a:r>
          </a:p>
          <a:p>
            <a:pPr lvl="1" rtl="0"/>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current workbook as </a:t>
            </a:r>
            <a:r>
              <a:rPr lang="en-US" sz="2000" b="1" i="1" u="none" strike="noStrike" baseline="0" smtClean="0">
                <a:latin typeface="Segoe"/>
                <a:ea typeface="ＭＳ ゴシック"/>
              </a:rPr>
              <a:t>09 Vet Clinic Patients (Active) Solution 4</a:t>
            </a:r>
            <a:r>
              <a:rPr lang="en-US" sz="2000" b="0" i="0" u="none" strike="noStrike" baseline="0" smtClean="0">
                <a:latin typeface="Times New Roman"/>
                <a:ea typeface="ＭＳ ゴシック"/>
              </a:rPr>
              <a:t>.</a:t>
            </a:r>
          </a:p>
          <a:p>
            <a:pPr lvl="1" rtl="0"/>
            <a:r>
              <a:rPr lang="en-US" sz="2000" b="0" i="0" u="none" strike="noStrike" baseline="0" smtClean="0">
                <a:solidFill>
                  <a:srgbClr val="000000"/>
                </a:solidFill>
                <a:latin typeface="Segoe"/>
                <a:ea typeface="ＭＳ ゴシック"/>
              </a:rPr>
              <a:t>In the </a:t>
            </a:r>
            <a:r>
              <a:rPr lang="en-US" sz="2000" b="1" i="0" u="none" strike="noStrike" baseline="0" smtClean="0">
                <a:solidFill>
                  <a:srgbClr val="000000"/>
                </a:solidFill>
                <a:latin typeface="Segoe"/>
                <a:ea typeface="ＭＳ ゴシック"/>
              </a:rPr>
              <a:t>Patient list</a:t>
            </a:r>
            <a:r>
              <a:rPr lang="en-US" sz="2000" b="0" i="0" u="none" strike="noStrike" baseline="0" smtClean="0">
                <a:solidFill>
                  <a:srgbClr val="000000"/>
                </a:solidFill>
                <a:latin typeface="Segoe"/>
                <a:ea typeface="ＭＳ ゴシック"/>
              </a:rPr>
              <a:t> worksheet, click cell </a:t>
            </a:r>
            <a:r>
              <a:rPr lang="en-US" sz="2000" b="1" i="0" u="none" strike="noStrike" baseline="0" smtClean="0">
                <a:solidFill>
                  <a:srgbClr val="000000"/>
                </a:solidFill>
                <a:latin typeface="Segoe"/>
                <a:ea typeface="ＭＳ ゴシック"/>
              </a:rPr>
              <a:t>E6</a:t>
            </a:r>
            <a:r>
              <a:rPr lang="en-US" sz="2000" b="0" i="0" u="none" strike="noStrike" baseline="0" smtClean="0">
                <a:solidFill>
                  <a:srgbClr val="000000"/>
                </a:solidFill>
                <a:latin typeface="Segoe"/>
                <a:ea typeface="ＭＳ ゴシック"/>
              </a:rPr>
              <a:t>. Note this is the top row of the Owner # column and its entries are all numerical.</a:t>
            </a:r>
          </a:p>
          <a:p>
            <a:pPr lvl="1" rtl="0"/>
            <a:r>
              <a:rPr lang="en-US" sz="2000" b="0" i="0" u="none" strike="noStrike" baseline="0" smtClean="0">
                <a:latin typeface="Segoe"/>
                <a:ea typeface="ＭＳ ゴシック"/>
              </a:rPr>
              <a:t>Hold the </a:t>
            </a:r>
            <a:r>
              <a:rPr lang="en-US" sz="2000" b="1" i="0" u="none" strike="noStrike" baseline="0" smtClean="0">
                <a:latin typeface="Segoe"/>
                <a:ea typeface="ＭＳ ゴシック"/>
              </a:rPr>
              <a:t>Shift</a:t>
            </a:r>
            <a:r>
              <a:rPr lang="en-US" sz="2000" b="0" i="0" u="none" strike="noStrike" baseline="0" smtClean="0">
                <a:latin typeface="Segoe"/>
                <a:ea typeface="ＭＳ ゴシック"/>
              </a:rPr>
              <a:t> key down while clicking cell </a:t>
            </a:r>
            <a:r>
              <a:rPr lang="en-US" sz="2000" b="1" i="0" u="none" strike="noStrike" baseline="0" smtClean="0">
                <a:latin typeface="Segoe"/>
                <a:ea typeface="ＭＳ ゴシック"/>
              </a:rPr>
              <a:t>A58</a:t>
            </a:r>
            <a:r>
              <a:rPr lang="en-US" sz="2000" b="0" i="0" u="none" strike="noStrike" baseline="0" smtClean="0">
                <a:latin typeface="Segoe"/>
                <a:ea typeface="ＭＳ ゴシック"/>
              </a:rPr>
              <a:t>. This selects the entire range you wish to sort.</a:t>
            </a:r>
          </a:p>
          <a:p>
            <a:pPr lvl="1"/>
            <a:r>
              <a:rPr lang="en-US" sz="2000">
                <a:latin typeface="Segoe"/>
                <a:ea typeface="ＭＳ ゴシック"/>
              </a:rPr>
              <a:t>On the DATA tab, in the Sort &amp; Filter group, click the </a:t>
            </a:r>
            <a:r>
              <a:rPr lang="en-US" sz="2000" b="1">
                <a:latin typeface="Segoe"/>
                <a:ea typeface="ＭＳ ゴシック"/>
              </a:rPr>
              <a:t>Sort Smallest to Largest</a:t>
            </a:r>
            <a:r>
              <a:rPr lang="en-US" sz="2000">
                <a:latin typeface="Segoe"/>
                <a:ea typeface="ＭＳ ゴシック"/>
              </a:rPr>
              <a:t> button (with A on top of Z, and an arrow pointing down). The list is now sorted in ascending numerical order (despite the presence of the alphabet on the button) by Order #, which was the first column you clicked in when selecting the range.</a:t>
            </a:r>
          </a:p>
          <a:p>
            <a:pPr lvl="1" rtl="0"/>
            <a:endParaRPr lang="en-US"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32</a:t>
            </a:fld>
            <a:endParaRPr lang="en-US" dirty="0"/>
          </a:p>
        </p:txBody>
      </p:sp>
    </p:spTree>
    <p:extLst>
      <p:ext uri="{BB962C8B-B14F-4D97-AF65-F5344CB8AC3E}">
        <p14:creationId xmlns:p14="http://schemas.microsoft.com/office/powerpoint/2010/main" val="1097396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Sort Data on a Single Criterion</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Click cell </a:t>
            </a:r>
            <a:r>
              <a:rPr lang="en-US" b="1" i="0" u="none" strike="noStrike" baseline="0" smtClean="0">
                <a:latin typeface="Segoe"/>
                <a:ea typeface="ＭＳ ゴシック"/>
              </a:rPr>
              <a:t>A6</a:t>
            </a:r>
            <a:r>
              <a:rPr lang="en-US" b="0" i="0" u="none" strike="noStrike" baseline="0" smtClean="0">
                <a:latin typeface="Times New Roman"/>
                <a:ea typeface="ＭＳ ゴシック"/>
              </a:rPr>
              <a:t>.</a:t>
            </a:r>
          </a:p>
          <a:p>
            <a:pPr lvl="1" rtl="0">
              <a:buAutoNum type="arabicPeriod" startAt="5"/>
            </a:pPr>
            <a:r>
              <a:rPr lang="en-US" b="0" i="0" u="none" strike="noStrike" baseline="0" smtClean="0">
                <a:latin typeface="Segoe"/>
                <a:ea typeface="ＭＳ ゴシック"/>
              </a:rPr>
              <a:t>Hold the </a:t>
            </a:r>
            <a:r>
              <a:rPr lang="en-US" b="1" i="0" u="none" strike="noStrike" baseline="0" smtClean="0">
                <a:latin typeface="Segoe"/>
                <a:ea typeface="ＭＳ ゴシック"/>
              </a:rPr>
              <a:t>Shift</a:t>
            </a:r>
            <a:r>
              <a:rPr lang="en-US" b="0" i="0" u="none" strike="noStrike" baseline="0" smtClean="0">
                <a:latin typeface="Segoe"/>
                <a:ea typeface="ＭＳ ゴシック"/>
              </a:rPr>
              <a:t> key down while clicking cell </a:t>
            </a:r>
            <a:r>
              <a:rPr lang="en-US" b="1" i="0" u="none" strike="noStrike" baseline="0" smtClean="0">
                <a:latin typeface="Segoe"/>
                <a:ea typeface="ＭＳ ゴシック"/>
              </a:rPr>
              <a:t>E58</a:t>
            </a:r>
            <a:r>
              <a:rPr lang="en-US" b="0" i="0" u="none" strike="noStrike" baseline="0" smtClean="0">
                <a:latin typeface="Times New Roman"/>
                <a:ea typeface="ＭＳ ゴシック"/>
              </a:rPr>
              <a:t>.</a:t>
            </a:r>
          </a:p>
          <a:p>
            <a:pPr lvl="1">
              <a:buFont typeface="+mj-lt"/>
              <a:buAutoNum type="arabicPeriod" startAt="7"/>
            </a:pPr>
            <a:r>
              <a:rPr lang="en-US">
                <a:latin typeface="Segoe"/>
                <a:ea typeface="ＭＳ ゴシック"/>
              </a:rPr>
              <a:t>Click the sorting button again, whose ScreenTip is now the </a:t>
            </a:r>
            <a:r>
              <a:rPr lang="en-US" b="1">
                <a:latin typeface="Segoe"/>
                <a:ea typeface="ＭＳ ゴシック"/>
              </a:rPr>
              <a:t>Sort A to Z</a:t>
            </a:r>
            <a:r>
              <a:rPr lang="en-US">
                <a:latin typeface="Segoe"/>
                <a:ea typeface="ＭＳ ゴシック"/>
              </a:rPr>
              <a:t> button (because you’re sorting alphanumeric text). This time, the list is sorted by Patient Name, and again, the first column you clicked in when selecting the range. Murdock the Rottweiler, which you previously added to row 58 and that now appears on row 45.</a:t>
            </a:r>
          </a:p>
          <a:p>
            <a:pPr lvl="0"/>
            <a:r>
              <a:rPr lang="en-US" b="1">
                <a:latin typeface="Segoe"/>
                <a:ea typeface="ＭＳ ゴシック"/>
              </a:rPr>
              <a:t>PAUSE. SAVE</a:t>
            </a:r>
            <a:r>
              <a:rPr lang="en-US">
                <a:latin typeface="Segoe"/>
                <a:ea typeface="ＭＳ ゴシック"/>
              </a:rPr>
              <a:t> the workbook and leave it open to use in the next exercise.</a:t>
            </a:r>
          </a:p>
          <a:p>
            <a:pPr lvl="1" rtl="0">
              <a:buAutoNum type="arabicPeriod" startAt="5"/>
            </a:pP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spTree>
    <p:extLst>
      <p:ext uri="{BB962C8B-B14F-4D97-AF65-F5344CB8AC3E}">
        <p14:creationId xmlns:p14="http://schemas.microsoft.com/office/powerpoint/2010/main" val="2798466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Sort Data on Multiple Criteria</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Client list</a:t>
            </a:r>
            <a:r>
              <a:rPr lang="en-US" b="0" i="0" u="none" strike="noStrike" baseline="0" smtClean="0">
                <a:solidFill>
                  <a:srgbClr val="000000"/>
                </a:solidFill>
                <a:latin typeface="Segoe"/>
                <a:ea typeface="ＭＳ ゴシック"/>
              </a:rPr>
              <a:t> tab.</a:t>
            </a:r>
          </a:p>
          <a:p>
            <a:pPr lvl="1" rtl="0"/>
            <a:r>
              <a:rPr lang="en-US" b="0" i="0" u="none" strike="noStrike" baseline="0" smtClean="0">
                <a:latin typeface="Segoe"/>
                <a:ea typeface="ＭＳ ゴシック"/>
              </a:rPr>
              <a:t>Select the range </a:t>
            </a:r>
            <a:r>
              <a:rPr lang="en-US" b="1" i="0" u="none" strike="noStrike" baseline="0" smtClean="0">
                <a:latin typeface="Segoe"/>
                <a:ea typeface="ＭＳ ゴシック"/>
              </a:rPr>
              <a:t>A5:N57</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Name the range </a:t>
            </a:r>
            <a:r>
              <a:rPr lang="en-US" b="1" i="0" u="none" strike="noStrike" baseline="0" smtClean="0">
                <a:latin typeface="Segoe"/>
                <a:ea typeface="ＭＳ ゴシック"/>
              </a:rPr>
              <a:t>Clients</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On the DATA tab, in the Sort &amp; Filter group, click </a:t>
            </a:r>
            <a:r>
              <a:rPr lang="en-US" b="1" i="0" u="none" strike="noStrike" baseline="0" smtClean="0">
                <a:latin typeface="Segoe"/>
                <a:ea typeface="ＭＳ ゴシック"/>
              </a:rPr>
              <a:t>Sort</a:t>
            </a:r>
            <a:r>
              <a:rPr lang="en-US" b="0" i="0" u="none" strike="noStrike" baseline="0" smtClean="0">
                <a:latin typeface="Segoe"/>
                <a:ea typeface="ＭＳ ゴシック"/>
              </a:rPr>
              <a:t>. The Sort dialog box appears.</a:t>
            </a:r>
          </a:p>
          <a:p>
            <a:pPr lvl="1" rtl="0"/>
            <a:r>
              <a:rPr lang="en-US" b="0" i="0" u="none" strike="noStrike" baseline="0" smtClean="0">
                <a:latin typeface="Segoe"/>
                <a:ea typeface="ＭＳ ゴシック"/>
              </a:rPr>
              <a:t>In the Sort by list box</a:t>
            </a:r>
            <a:r>
              <a:rPr lang="en-US" b="0" i="0" u="none" strike="noStrike" baseline="0" smtClean="0">
                <a:latin typeface="Times New Roman"/>
                <a:ea typeface="ＭＳ ゴシック"/>
              </a:rPr>
              <a:t>,</a:t>
            </a:r>
            <a:r>
              <a:rPr lang="en-US" b="0" i="0" u="none" strike="noStrike" baseline="0" smtClean="0">
                <a:latin typeface="Segoe"/>
                <a:ea typeface="ＭＳ ゴシック"/>
              </a:rPr>
              <a:t> under Column, choose </a:t>
            </a:r>
            <a:r>
              <a:rPr lang="en-US" b="1" i="0" u="none" strike="noStrike" baseline="0" smtClean="0">
                <a:latin typeface="Segoe"/>
                <a:ea typeface="ＭＳ ゴシック"/>
              </a:rPr>
              <a:t>Surname</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Click </a:t>
            </a:r>
            <a:r>
              <a:rPr lang="en-US" b="1" i="0" u="none" strike="noStrike" baseline="0" smtClean="0">
                <a:latin typeface="Segoe"/>
                <a:ea typeface="ＭＳ ゴシック"/>
              </a:rPr>
              <a:t>Add Level</a:t>
            </a:r>
            <a:r>
              <a:rPr lang="en-US" b="0" i="0" u="none" strike="noStrike" baseline="0" smtClean="0">
                <a:latin typeface="Times New Roman"/>
                <a:ea typeface="ＭＳ ゴシック"/>
              </a:rPr>
              <a:t>.</a:t>
            </a:r>
          </a:p>
          <a:p>
            <a:pPr lvl="1"/>
            <a:r>
              <a:rPr lang="en-US">
                <a:latin typeface="Segoe"/>
                <a:ea typeface="ＭＳ ゴシック"/>
              </a:rPr>
              <a:t>In the Then by list box that appears, choose </a:t>
            </a:r>
            <a:r>
              <a:rPr lang="en-US" b="1">
                <a:latin typeface="Segoe"/>
                <a:ea typeface="ＭＳ ゴシック"/>
              </a:rPr>
              <a:t>Given Name</a:t>
            </a:r>
            <a:r>
              <a:rPr lang="en-US">
                <a:latin typeface="Times New Roman"/>
                <a:ea typeface="ＭＳ ゴシック"/>
              </a:rPr>
              <a:t>.</a:t>
            </a:r>
          </a:p>
          <a:p>
            <a:pPr lvl="1"/>
            <a:r>
              <a:rPr lang="en-US">
                <a:latin typeface="Segoe"/>
                <a:ea typeface="ＭＳ ゴシック"/>
              </a:rPr>
              <a:t>Click </a:t>
            </a:r>
            <a:r>
              <a:rPr lang="en-US" b="1">
                <a:latin typeface="Segoe"/>
                <a:ea typeface="ＭＳ ゴシック"/>
              </a:rPr>
              <a:t>Add Level</a:t>
            </a:r>
            <a:r>
              <a:rPr lang="en-US">
                <a:latin typeface="Times New Roman"/>
                <a:ea typeface="ＭＳ ゴシック"/>
              </a:rPr>
              <a:t>.</a:t>
            </a:r>
          </a:p>
          <a:p>
            <a:pPr lvl="1"/>
            <a:r>
              <a:rPr lang="en-US">
                <a:latin typeface="Segoe"/>
                <a:ea typeface="ＭＳ ゴシック"/>
              </a:rPr>
              <a:t>In the next Then by list box, choose </a:t>
            </a:r>
            <a:r>
              <a:rPr lang="en-US" b="1">
                <a:latin typeface="Segoe"/>
                <a:ea typeface="ＭＳ ゴシック"/>
              </a:rPr>
              <a:t>MI</a:t>
            </a:r>
            <a:r>
              <a:rPr lang="en-US">
                <a:latin typeface="Segoe"/>
                <a:ea typeface="ＭＳ ゴシック"/>
              </a:rPr>
              <a:t> (middle initial).</a:t>
            </a:r>
          </a:p>
          <a:p>
            <a:pPr lvl="1" rtl="0"/>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spTree>
    <p:extLst>
      <p:ext uri="{BB962C8B-B14F-4D97-AF65-F5344CB8AC3E}">
        <p14:creationId xmlns:p14="http://schemas.microsoft.com/office/powerpoint/2010/main" val="3469014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Sort Data on Multiple Criteria</a:t>
            </a:r>
          </a:p>
        </p:txBody>
      </p:sp>
      <p:sp>
        <p:nvSpPr>
          <p:cNvPr id="3" name="Text Placeholder 2"/>
          <p:cNvSpPr>
            <a:spLocks noGrp="1"/>
          </p:cNvSpPr>
          <p:nvPr>
            <p:ph type="body" idx="1"/>
          </p:nvPr>
        </p:nvSpPr>
        <p:spPr/>
        <p:txBody>
          <a:bodyPr/>
          <a:lstStyle/>
          <a:p>
            <a:pPr lvl="1" rtl="0">
              <a:buFont typeface="+mj-lt"/>
              <a:buAutoNum type="arabicPeriod" startAt="10"/>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Add Level</a:t>
            </a:r>
            <a:r>
              <a:rPr lang="en-US" sz="2000" b="0" i="0" u="none" strike="noStrike" baseline="0" smtClean="0">
                <a:latin typeface="Segoe"/>
                <a:ea typeface="ＭＳ ゴシック"/>
              </a:rPr>
              <a:t> again.</a:t>
            </a:r>
          </a:p>
          <a:p>
            <a:pPr lvl="1" rtl="0">
              <a:buAutoNum type="arabicPeriod" startAt="10"/>
            </a:pPr>
            <a:r>
              <a:rPr lang="en-US" sz="2000" b="0" i="0" u="none" strike="noStrike" baseline="0" smtClean="0">
                <a:latin typeface="Segoe"/>
                <a:ea typeface="ＭＳ ゴシック"/>
              </a:rPr>
              <a:t>In the next Then by list </a:t>
            </a:r>
            <a:br>
              <a:rPr lang="en-US" sz="2000" b="0" i="0" u="none" strike="noStrike" baseline="0" smtClean="0">
                <a:latin typeface="Segoe"/>
                <a:ea typeface="ＭＳ ゴシック"/>
              </a:rPr>
            </a:br>
            <a:r>
              <a:rPr lang="en-US" sz="2000" b="0" i="0" u="none" strike="noStrike" baseline="0" smtClean="0">
                <a:latin typeface="Segoe"/>
                <a:ea typeface="ＭＳ ゴシック"/>
              </a:rPr>
              <a:t>box, choose</a:t>
            </a:r>
            <a:r>
              <a:rPr lang="en-US" sz="2000" b="1" i="0" u="none" strike="noStrike" baseline="0" smtClean="0">
                <a:latin typeface="Segoe"/>
                <a:ea typeface="ＭＳ ゴシック"/>
              </a:rPr>
              <a:t> Suffix</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The dialog box </a:t>
            </a:r>
            <a:br>
              <a:rPr lang="en-US" sz="2000" b="0" i="0" u="none" strike="noStrike" baseline="0" smtClean="0">
                <a:latin typeface="Segoe"/>
                <a:ea typeface="ＭＳ ゴシック"/>
              </a:rPr>
            </a:br>
            <a:r>
              <a:rPr lang="en-US" sz="2000" b="0" i="0" u="none" strike="noStrike" baseline="0" smtClean="0">
                <a:latin typeface="Segoe"/>
                <a:ea typeface="ＭＳ ゴシック"/>
              </a:rPr>
              <a:t>should now appear as</a:t>
            </a:r>
            <a:br>
              <a:rPr lang="en-US" sz="2000" b="0" i="0" u="none" strike="noStrike" baseline="0" smtClean="0">
                <a:latin typeface="Segoe"/>
                <a:ea typeface="ＭＳ ゴシック"/>
              </a:rPr>
            </a:br>
            <a:r>
              <a:rPr lang="en-US" sz="2000" b="0" i="0" u="none" strike="noStrike" baseline="0" smtClean="0">
                <a:latin typeface="Segoe"/>
                <a:ea typeface="ＭＳ ゴシック"/>
              </a:rPr>
              <a:t>dhown at right.</a:t>
            </a:r>
          </a:p>
          <a:p>
            <a:pPr lvl="1">
              <a:buFont typeface="+mj-lt"/>
              <a:buAutoNum type="arabicPeriod" startAt="12"/>
            </a:pPr>
            <a:r>
              <a:rPr lang="en-US" sz="2000">
                <a:latin typeface="Segoe"/>
                <a:ea typeface="ＭＳ ゴシック"/>
              </a:rPr>
              <a:t>Leave </a:t>
            </a:r>
            <a:r>
              <a:rPr lang="en-US" sz="2000" b="1">
                <a:latin typeface="Segoe"/>
                <a:ea typeface="ＭＳ ゴシック"/>
              </a:rPr>
              <a:t>My data has headers</a:t>
            </a:r>
            <a:r>
              <a:rPr lang="en-US" sz="2000">
                <a:latin typeface="Segoe"/>
                <a:ea typeface="ＭＳ ゴシック"/>
              </a:rPr>
              <a:t> checked, so that Excel won’t treat the headers row as a data entry.</a:t>
            </a:r>
          </a:p>
          <a:p>
            <a:pPr lvl="1">
              <a:lnSpc>
                <a:spcPct val="90000"/>
              </a:lnSpc>
              <a:buAutoNum type="arabicPeriod" startAt="12"/>
            </a:pPr>
            <a:r>
              <a:rPr lang="en-US" sz="2000">
                <a:latin typeface="Segoe"/>
                <a:ea typeface="ＭＳ ゴシック"/>
              </a:rPr>
              <a:t>Click </a:t>
            </a:r>
            <a:r>
              <a:rPr lang="en-US" sz="2000" b="1">
                <a:latin typeface="Segoe"/>
                <a:ea typeface="ＭＳ ゴシック"/>
              </a:rPr>
              <a:t>OK</a:t>
            </a:r>
            <a:r>
              <a:rPr lang="en-US" sz="2000">
                <a:latin typeface="Segoe"/>
                <a:ea typeface="ＭＳ ゴシック"/>
              </a:rPr>
              <a:t>. The clients list is now sorted alphabetically, with people sharing the same surname sorted alphabetically by first name. Although the client numbers appear all out of sort, the data is unchanged and the database itself retains its full integrity.</a:t>
            </a:r>
          </a:p>
          <a:p>
            <a:pPr lvl="0">
              <a:lnSpc>
                <a:spcPct val="90000"/>
              </a:lnSpc>
            </a:pPr>
            <a:r>
              <a:rPr lang="en-US" sz="2000" b="1">
                <a:latin typeface="Segoe"/>
                <a:ea typeface="ＭＳ ゴシック"/>
              </a:rPr>
              <a:t>PAUSE. SAVE</a:t>
            </a:r>
            <a:r>
              <a:rPr lang="en-US" sz="2000">
                <a:latin typeface="Segoe"/>
                <a:ea typeface="ＭＳ ゴシック"/>
              </a:rPr>
              <a:t> the workbook and leave it open for the next exercise.</a:t>
            </a:r>
          </a:p>
          <a:p>
            <a:pPr lvl="1" rtl="0">
              <a:buAutoNum type="arabicPeriod" startAt="10"/>
            </a:pPr>
            <a:endParaRPr lang="en-US"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pic>
        <p:nvPicPr>
          <p:cNvPr id="7" name="Picture 6" descr="09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673" y="1600201"/>
            <a:ext cx="4451327" cy="2057400"/>
          </a:xfrm>
          <a:prstGeom prst="rect">
            <a:avLst/>
          </a:prstGeom>
        </p:spPr>
      </p:pic>
    </p:spTree>
    <p:extLst>
      <p:ext uri="{BB962C8B-B14F-4D97-AF65-F5344CB8AC3E}">
        <p14:creationId xmlns:p14="http://schemas.microsoft.com/office/powerpoint/2010/main" val="4178863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Sort Data Using Cell Attributes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On the Patient list</a:t>
            </a:r>
            <a:r>
              <a:rPr lang="en-US" b="0" i="0" u="none" strike="noStrike" baseline="0" smtClean="0">
                <a:solidFill>
                  <a:srgbClr val="000000"/>
                </a:solidFill>
                <a:latin typeface="Segoe"/>
                <a:ea typeface="ＭＳ ゴシック"/>
              </a:rPr>
              <a:t> worksheet, select column </a:t>
            </a:r>
            <a:r>
              <a:rPr lang="en-US" b="1" i="0" u="none" strike="noStrike" baseline="0" smtClean="0">
                <a:solidFill>
                  <a:srgbClr val="000000"/>
                </a:solidFill>
                <a:latin typeface="Segoe"/>
                <a:ea typeface="ＭＳ ゴシック"/>
              </a:rPr>
              <a:t>E</a:t>
            </a:r>
            <a:r>
              <a:rPr lang="en-US" b="0" i="0" u="none" strike="noStrike" baseline="0" smtClean="0">
                <a:solidFill>
                  <a:srgbClr val="000000"/>
                </a:solidFill>
                <a:latin typeface="Times New Roman"/>
                <a:ea typeface="ＭＳ ゴシック"/>
              </a:rPr>
              <a:t>.</a:t>
            </a:r>
          </a:p>
          <a:p>
            <a:pPr lvl="1" rtl="0"/>
            <a:r>
              <a:rPr lang="en-US" b="0" i="0" u="none" strike="noStrike" baseline="0" smtClean="0">
                <a:latin typeface="Segoe"/>
                <a:ea typeface="ＭＳ ゴシック"/>
              </a:rPr>
              <a:t>Right-click the column, and then click </a:t>
            </a:r>
            <a:r>
              <a:rPr lang="en-US" b="1" i="0" u="none" strike="noStrike" baseline="0" smtClean="0">
                <a:latin typeface="Segoe"/>
                <a:ea typeface="ＭＳ ゴシック"/>
              </a:rPr>
              <a:t>Insert</a:t>
            </a:r>
            <a:r>
              <a:rPr lang="en-US" b="0" i="0" u="none" strike="noStrike" baseline="0" smtClean="0">
                <a:solidFill>
                  <a:srgbClr val="000000"/>
                </a:solidFill>
                <a:latin typeface="Segoe"/>
                <a:ea typeface="ＭＳ ゴシック"/>
              </a:rPr>
              <a:t> in the shortcut menu.</a:t>
            </a:r>
          </a:p>
          <a:p>
            <a:pPr lvl="1" rtl="0"/>
            <a:r>
              <a:rPr lang="en-US" b="0" i="0" u="none" strike="noStrike" baseline="0" smtClean="0">
                <a:solidFill>
                  <a:srgbClr val="000000"/>
                </a:solidFill>
                <a:latin typeface="Segoe"/>
                <a:ea typeface="ＭＳ ゴシック"/>
              </a:rPr>
              <a:t>With column </a:t>
            </a:r>
            <a:r>
              <a:rPr lang="en-US" b="1" i="0" u="none" strike="noStrike" baseline="0" smtClean="0">
                <a:solidFill>
                  <a:srgbClr val="000000"/>
                </a:solidFill>
                <a:latin typeface="Segoe"/>
                <a:ea typeface="ＭＳ ゴシック"/>
              </a:rPr>
              <a:t>E</a:t>
            </a:r>
            <a:r>
              <a:rPr lang="en-US" b="0" i="0" u="none" strike="noStrike" baseline="0" smtClean="0">
                <a:solidFill>
                  <a:srgbClr val="000000"/>
                </a:solidFill>
                <a:latin typeface="Segoe"/>
                <a:ea typeface="ＭＳ ゴシック"/>
              </a:rPr>
              <a:t> selected, on the DATA tab, in the Data Tools group, click </a:t>
            </a:r>
            <a:r>
              <a:rPr lang="en-US" b="1" i="0" u="none" strike="noStrike" baseline="0" smtClean="0">
                <a:solidFill>
                  <a:srgbClr val="000000"/>
                </a:solidFill>
                <a:latin typeface="Segoe"/>
                <a:ea typeface="ＭＳ ゴシック"/>
              </a:rPr>
              <a:t>Data Validation</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In the Data Validation dialog box, click </a:t>
            </a:r>
            <a:r>
              <a:rPr lang="en-US" b="1" i="0" u="none" strike="noStrike" baseline="0" smtClean="0">
                <a:solidFill>
                  <a:srgbClr val="000000"/>
                </a:solidFill>
                <a:latin typeface="Segoe"/>
                <a:ea typeface="ＭＳ ゴシック"/>
              </a:rPr>
              <a:t>Clear All</a:t>
            </a:r>
            <a:r>
              <a:rPr lang="en-US" b="0" i="0" u="none" strike="noStrike" baseline="0" smtClean="0">
                <a:solidFill>
                  <a:srgbClr val="000000"/>
                </a:solidFill>
                <a:latin typeface="Segoe"/>
                <a:ea typeface="ＭＳ ゴシック"/>
              </a:rPr>
              <a:t>.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Times New Roman"/>
                <a:ea typeface="ＭＳ ゴシック"/>
              </a:rPr>
              <a:t>.</a:t>
            </a:r>
          </a:p>
          <a:p>
            <a:pPr lvl="1"/>
            <a:r>
              <a:rPr lang="en-US">
                <a:latin typeface="Segoe"/>
                <a:ea typeface="ＭＳ ゴシック"/>
              </a:rPr>
              <a:t>Click cell </a:t>
            </a:r>
            <a:r>
              <a:rPr lang="en-US" b="1">
                <a:latin typeface="Segoe"/>
                <a:ea typeface="ＭＳ ゴシック"/>
              </a:rPr>
              <a:t>E5</a:t>
            </a:r>
            <a:r>
              <a:rPr lang="en-US">
                <a:solidFill>
                  <a:srgbClr val="000000"/>
                </a:solidFill>
                <a:latin typeface="Segoe"/>
                <a:ea typeface="ＭＳ ゴシック"/>
              </a:rPr>
              <a:t> and type </a:t>
            </a:r>
            <a:r>
              <a:rPr lang="en-US" b="1">
                <a:solidFill>
                  <a:srgbClr val="000000"/>
                </a:solidFill>
                <a:latin typeface="Segoe"/>
                <a:ea typeface="ＭＳ ゴシック"/>
              </a:rPr>
              <a:t>Spayed/Neutered</a:t>
            </a:r>
            <a:r>
              <a:rPr lang="en-US">
                <a:solidFill>
                  <a:srgbClr val="000000"/>
                </a:solidFill>
                <a:latin typeface="Times New Roman"/>
                <a:ea typeface="ＭＳ ゴシック"/>
              </a:rPr>
              <a:t>.</a:t>
            </a:r>
          </a:p>
          <a:p>
            <a:pPr lvl="1"/>
            <a:r>
              <a:rPr lang="en-US">
                <a:latin typeface="Segoe"/>
                <a:ea typeface="ＭＳ ゴシック"/>
              </a:rPr>
              <a:t>Type </a:t>
            </a:r>
            <a:r>
              <a:rPr lang="en-US" b="1">
                <a:latin typeface="Segoe"/>
                <a:ea typeface="ＭＳ ゴシック"/>
              </a:rPr>
              <a:t>S</a:t>
            </a:r>
            <a:r>
              <a:rPr lang="en-US">
                <a:solidFill>
                  <a:srgbClr val="000000"/>
                </a:solidFill>
                <a:latin typeface="Segoe"/>
                <a:ea typeface="ＭＳ ゴシック"/>
              </a:rPr>
              <a:t> into column </a:t>
            </a:r>
            <a:r>
              <a:rPr lang="en-US" b="1">
                <a:solidFill>
                  <a:srgbClr val="000000"/>
                </a:solidFill>
                <a:latin typeface="Segoe"/>
                <a:ea typeface="ＭＳ ゴシック"/>
              </a:rPr>
              <a:t>E</a:t>
            </a:r>
            <a:r>
              <a:rPr lang="en-US">
                <a:solidFill>
                  <a:srgbClr val="000000"/>
                </a:solidFill>
                <a:latin typeface="Segoe"/>
                <a:ea typeface="ＭＳ ゴシック"/>
              </a:rPr>
              <a:t> for the following row numbers: 7, 22, 23, 26, 35, 38, 47, and 51.</a:t>
            </a:r>
          </a:p>
          <a:p>
            <a:pPr lvl="1" rtl="0"/>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spTree>
    <p:extLst>
      <p:ext uri="{BB962C8B-B14F-4D97-AF65-F5344CB8AC3E}">
        <p14:creationId xmlns:p14="http://schemas.microsoft.com/office/powerpoint/2010/main" val="3367465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Sort Data Using Cell Attributes</a:t>
            </a:r>
          </a:p>
        </p:txBody>
      </p:sp>
      <p:sp>
        <p:nvSpPr>
          <p:cNvPr id="3" name="Text Placeholder 2"/>
          <p:cNvSpPr>
            <a:spLocks noGrp="1"/>
          </p:cNvSpPr>
          <p:nvPr>
            <p:ph type="body" idx="1"/>
          </p:nvPr>
        </p:nvSpPr>
        <p:spPr/>
        <p:txBody>
          <a:bodyPr/>
          <a:lstStyle/>
          <a:p>
            <a:pPr lvl="1" rtl="0">
              <a:buFont typeface="+mj-lt"/>
              <a:buAutoNum type="arabicPeriod" startAt="7"/>
            </a:pPr>
            <a:r>
              <a:rPr lang="en-US" sz="2000" b="0" i="0" u="none" strike="noStrike" baseline="0" smtClean="0">
                <a:solidFill>
                  <a:srgbClr val="000000"/>
                </a:solidFill>
                <a:latin typeface="Segoe"/>
                <a:ea typeface="ＭＳ ゴシック"/>
              </a:rPr>
              <a:t>Type </a:t>
            </a:r>
            <a:r>
              <a:rPr lang="en-US" sz="2000" b="1" i="0" u="none" strike="noStrike" baseline="0" smtClean="0">
                <a:solidFill>
                  <a:srgbClr val="000000"/>
                </a:solidFill>
                <a:latin typeface="Segoe"/>
                <a:ea typeface="ＭＳ ゴシック"/>
              </a:rPr>
              <a:t>N</a:t>
            </a:r>
            <a:r>
              <a:rPr lang="en-US" sz="2000" b="0" i="0" u="none" strike="noStrike" baseline="0" smtClean="0">
                <a:solidFill>
                  <a:srgbClr val="000000"/>
                </a:solidFill>
                <a:latin typeface="Segoe"/>
                <a:ea typeface="ＭＳ ゴシック"/>
              </a:rPr>
              <a:t> into column </a:t>
            </a:r>
            <a:r>
              <a:rPr lang="en-US" sz="2000" b="1" i="0" u="none" strike="noStrike" baseline="0" smtClean="0">
                <a:solidFill>
                  <a:srgbClr val="000000"/>
                </a:solidFill>
                <a:latin typeface="Segoe"/>
                <a:ea typeface="ＭＳ ゴシック"/>
              </a:rPr>
              <a:t>E</a:t>
            </a:r>
            <a:r>
              <a:rPr lang="en-US" sz="2000" b="0" i="0" u="none" strike="noStrike" baseline="0" smtClean="0">
                <a:solidFill>
                  <a:srgbClr val="000000"/>
                </a:solidFill>
                <a:latin typeface="Segoe"/>
                <a:ea typeface="ＭＳ ゴシック"/>
              </a:rPr>
              <a:t> for the following row numbers: 6, 8, 9, 10, 11, 13, 14, 16, 17, 18, 20, 21, 25, 28, 30, 31, 32, 33, 36, 37, 39, 42, 43, 44, 46, 48, 49, 50, 53, 55, 56, 57, and 58.</a:t>
            </a:r>
          </a:p>
          <a:p>
            <a:pPr lvl="1" rtl="0">
              <a:buAutoNum type="arabicPeriod" startAt="7"/>
            </a:pPr>
            <a:r>
              <a:rPr lang="en-US" sz="2000" b="0" i="0" u="none" strike="noStrike" baseline="0" smtClean="0">
                <a:solidFill>
                  <a:srgbClr val="000000"/>
                </a:solidFill>
                <a:latin typeface="Segoe"/>
                <a:ea typeface="ＭＳ ゴシック"/>
              </a:rPr>
              <a:t>Select column </a:t>
            </a:r>
            <a:r>
              <a:rPr lang="en-US" sz="2000" b="1" i="0" u="none" strike="noStrike" baseline="0" smtClean="0">
                <a:solidFill>
                  <a:srgbClr val="000000"/>
                </a:solidFill>
                <a:latin typeface="Segoe"/>
                <a:ea typeface="ＭＳ ゴシック"/>
              </a:rPr>
              <a:t>E</a:t>
            </a:r>
            <a:r>
              <a:rPr lang="en-US" sz="2000" b="0" i="0" u="none" strike="noStrike" baseline="0" smtClean="0">
                <a:solidFill>
                  <a:srgbClr val="000000"/>
                </a:solidFill>
                <a:latin typeface="Times New Roman"/>
                <a:ea typeface="ＭＳ ゴシック"/>
              </a:rPr>
              <a:t>.</a:t>
            </a:r>
          </a:p>
          <a:p>
            <a:pPr lvl="1" rtl="0">
              <a:buAutoNum type="arabicPeriod" startAt="7"/>
            </a:pPr>
            <a:r>
              <a:rPr lang="en-US" sz="2000" b="0" i="0" u="none" strike="noStrike" baseline="0" smtClean="0">
                <a:latin typeface="Segoe"/>
                <a:ea typeface="ＭＳ ゴシック"/>
              </a:rPr>
              <a:t>On the DATA tab, in the Data Tools group, click </a:t>
            </a:r>
            <a:r>
              <a:rPr lang="en-US" sz="2000" b="1" i="0" u="none" strike="noStrike" baseline="0" smtClean="0">
                <a:latin typeface="Segoe"/>
                <a:ea typeface="ＭＳ ゴシック"/>
              </a:rPr>
              <a:t>Data Validation</a:t>
            </a:r>
            <a:r>
              <a:rPr lang="en-US" sz="2000" b="0" i="0" u="none" strike="noStrike" baseline="0" smtClean="0">
                <a:solidFill>
                  <a:srgbClr val="000000"/>
                </a:solidFill>
                <a:latin typeface="Times New Roman"/>
                <a:ea typeface="ＭＳ ゴシック"/>
              </a:rPr>
              <a:t>.</a:t>
            </a:r>
          </a:p>
          <a:p>
            <a:pPr lvl="1">
              <a:buFont typeface="+mj-lt"/>
              <a:buAutoNum type="arabicPeriod" startAt="10"/>
            </a:pPr>
            <a:r>
              <a:rPr lang="en-US" sz="2000">
                <a:solidFill>
                  <a:srgbClr val="000000"/>
                </a:solidFill>
                <a:latin typeface="Segoe"/>
                <a:ea typeface="ＭＳ ゴシック"/>
              </a:rPr>
              <a:t>In the Data Validation dialog box, click the </a:t>
            </a:r>
            <a:r>
              <a:rPr lang="en-US" sz="2000" b="1">
                <a:solidFill>
                  <a:srgbClr val="000000"/>
                </a:solidFill>
                <a:latin typeface="Segoe"/>
                <a:ea typeface="ＭＳ ゴシック"/>
              </a:rPr>
              <a:t>Settings</a:t>
            </a:r>
            <a:r>
              <a:rPr lang="en-US" sz="2000">
                <a:solidFill>
                  <a:srgbClr val="000000"/>
                </a:solidFill>
                <a:latin typeface="Segoe"/>
                <a:ea typeface="ＭＳ ゴシック"/>
              </a:rPr>
              <a:t> tab. Under Allow, choose </a:t>
            </a:r>
            <a:r>
              <a:rPr lang="en-US" sz="2000" b="1">
                <a:solidFill>
                  <a:srgbClr val="000000"/>
                </a:solidFill>
                <a:latin typeface="Segoe"/>
                <a:ea typeface="ＭＳ ゴシック"/>
              </a:rPr>
              <a:t>List</a:t>
            </a:r>
            <a:r>
              <a:rPr lang="en-US" sz="2000">
                <a:solidFill>
                  <a:srgbClr val="000000"/>
                </a:solidFill>
                <a:latin typeface="Times New Roman"/>
                <a:ea typeface="ＭＳ ゴシック"/>
              </a:rPr>
              <a:t>.</a:t>
            </a:r>
          </a:p>
          <a:p>
            <a:pPr lvl="1">
              <a:buAutoNum type="arabicPeriod" startAt="10"/>
            </a:pPr>
            <a:r>
              <a:rPr lang="en-US" sz="2000">
                <a:solidFill>
                  <a:srgbClr val="000000"/>
                </a:solidFill>
                <a:latin typeface="Segoe"/>
                <a:ea typeface="ＭＳ ゴシック"/>
              </a:rPr>
              <a:t>In the Source box, type </a:t>
            </a:r>
            <a:r>
              <a:rPr lang="en-US" sz="2000" b="1">
                <a:solidFill>
                  <a:srgbClr val="000000"/>
                </a:solidFill>
                <a:latin typeface="Segoe"/>
                <a:ea typeface="ＭＳ ゴシック"/>
              </a:rPr>
              <a:t>N,S</a:t>
            </a:r>
            <a:r>
              <a:rPr lang="en-US" sz="2000">
                <a:solidFill>
                  <a:srgbClr val="000000"/>
                </a:solidFill>
                <a:latin typeface="Times New Roman"/>
                <a:ea typeface="ＭＳ ゴシック"/>
              </a:rPr>
              <a:t>.</a:t>
            </a:r>
          </a:p>
          <a:p>
            <a:pPr lvl="1">
              <a:buAutoNum type="arabicPeriod" startAt="10"/>
            </a:pPr>
            <a:r>
              <a:rPr lang="en-US" sz="2000">
                <a:latin typeface="Segoe"/>
                <a:ea typeface="ＭＳ ゴシック"/>
              </a:rPr>
              <a:t>Click the </a:t>
            </a:r>
            <a:r>
              <a:rPr lang="en-US" sz="2000" b="1">
                <a:latin typeface="Segoe"/>
                <a:ea typeface="ＭＳ ゴシック"/>
              </a:rPr>
              <a:t>Input Message</a:t>
            </a:r>
            <a:r>
              <a:rPr lang="en-US" sz="2000">
                <a:solidFill>
                  <a:srgbClr val="000000"/>
                </a:solidFill>
                <a:latin typeface="Segoe"/>
                <a:ea typeface="ＭＳ ゴシック"/>
              </a:rPr>
              <a:t> tab. In the Input message box, type </a:t>
            </a:r>
            <a:r>
              <a:rPr lang="en-US" sz="2000" b="1">
                <a:solidFill>
                  <a:srgbClr val="000000"/>
                </a:solidFill>
                <a:latin typeface="Segoe"/>
                <a:ea typeface="ＭＳ ゴシック"/>
              </a:rPr>
              <a:t>S = Spayed, N = Neutered</a:t>
            </a:r>
            <a:r>
              <a:rPr lang="en-US" sz="2000">
                <a:solidFill>
                  <a:srgbClr val="000000"/>
                </a:solidFill>
                <a:latin typeface="Segoe"/>
                <a:ea typeface="ＭＳ ゴシック"/>
              </a:rPr>
              <a:t>. Click </a:t>
            </a:r>
            <a:r>
              <a:rPr lang="en-US" sz="2000" b="1">
                <a:solidFill>
                  <a:srgbClr val="000000"/>
                </a:solidFill>
                <a:latin typeface="Segoe"/>
                <a:ea typeface="ＭＳ ゴシック"/>
              </a:rPr>
              <a:t>OK</a:t>
            </a:r>
            <a:r>
              <a:rPr lang="en-US" sz="2000">
                <a:solidFill>
                  <a:srgbClr val="000000"/>
                </a:solidFill>
                <a:latin typeface="Times New Roman"/>
                <a:ea typeface="ＭＳ ゴシック"/>
              </a:rPr>
              <a:t>.</a:t>
            </a:r>
          </a:p>
          <a:p>
            <a:pPr lvl="1">
              <a:buAutoNum type="arabicPeriod" startAt="10"/>
            </a:pPr>
            <a:r>
              <a:rPr lang="en-US" sz="2000">
                <a:solidFill>
                  <a:srgbClr val="000000"/>
                </a:solidFill>
                <a:latin typeface="Segoe"/>
                <a:ea typeface="ＭＳ ゴシック"/>
              </a:rPr>
              <a:t>Select the range </a:t>
            </a:r>
            <a:r>
              <a:rPr lang="en-US" sz="2000" b="1">
                <a:solidFill>
                  <a:srgbClr val="000000"/>
                </a:solidFill>
                <a:latin typeface="Segoe"/>
                <a:ea typeface="ＭＳ ゴシック"/>
              </a:rPr>
              <a:t>E6:E100</a:t>
            </a:r>
            <a:r>
              <a:rPr lang="en-US" sz="2000">
                <a:solidFill>
                  <a:srgbClr val="000000"/>
                </a:solidFill>
                <a:latin typeface="Segoe"/>
                <a:ea typeface="ＭＳ ゴシック"/>
              </a:rPr>
              <a:t>. On the HOME tab, in the Styles group, click </a:t>
            </a:r>
            <a:r>
              <a:rPr lang="en-US" sz="2000" b="1">
                <a:solidFill>
                  <a:srgbClr val="000000"/>
                </a:solidFill>
                <a:latin typeface="Segoe"/>
                <a:ea typeface="ＭＳ ゴシック"/>
              </a:rPr>
              <a:t>Conditional Formatting</a:t>
            </a:r>
            <a:r>
              <a:rPr lang="en-US" sz="2000">
                <a:solidFill>
                  <a:srgbClr val="000000"/>
                </a:solidFill>
                <a:latin typeface="Segoe"/>
                <a:ea typeface="ＭＳ ゴシック"/>
              </a:rPr>
              <a:t>. Click </a:t>
            </a:r>
            <a:r>
              <a:rPr lang="en-US" sz="2000" b="1">
                <a:solidFill>
                  <a:srgbClr val="000000"/>
                </a:solidFill>
                <a:latin typeface="Segoe"/>
                <a:ea typeface="ＭＳ ゴシック"/>
              </a:rPr>
              <a:t>New Rule</a:t>
            </a:r>
            <a:r>
              <a:rPr lang="en-US" sz="2000">
                <a:solidFill>
                  <a:srgbClr val="000000"/>
                </a:solidFill>
                <a:latin typeface="Times New Roman"/>
                <a:ea typeface="ＭＳ ゴシック"/>
              </a:rPr>
              <a:t>.</a:t>
            </a:r>
          </a:p>
          <a:p>
            <a:pPr lvl="1" rtl="0">
              <a:buAutoNum type="arabicPeriod" startAt="7"/>
            </a:pPr>
            <a:endParaRPr lang="en-US" sz="20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spTree>
    <p:extLst>
      <p:ext uri="{BB962C8B-B14F-4D97-AF65-F5344CB8AC3E}">
        <p14:creationId xmlns:p14="http://schemas.microsoft.com/office/powerpoint/2010/main" val="3814826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Sort Data Using Cell Attributes</a:t>
            </a:r>
          </a:p>
        </p:txBody>
      </p:sp>
      <p:sp>
        <p:nvSpPr>
          <p:cNvPr id="3" name="Text Placeholder 2"/>
          <p:cNvSpPr>
            <a:spLocks noGrp="1"/>
          </p:cNvSpPr>
          <p:nvPr>
            <p:ph type="body" idx="1"/>
          </p:nvPr>
        </p:nvSpPr>
        <p:spPr/>
        <p:txBody>
          <a:bodyPr/>
          <a:lstStyle/>
          <a:p>
            <a:pPr lvl="1" rtl="0">
              <a:buFont typeface="+mj-lt"/>
              <a:buAutoNum type="arabicPeriod" startAt="14"/>
            </a:pPr>
            <a:r>
              <a:rPr lang="en-US" b="0" i="0" u="none" strike="noStrike" baseline="0" smtClean="0">
                <a:solidFill>
                  <a:srgbClr val="000000"/>
                </a:solidFill>
                <a:latin typeface="Segoe"/>
                <a:ea typeface="ＭＳ ゴシック"/>
              </a:rPr>
              <a:t>In the New Formatting Rule dialog box, choose </a:t>
            </a:r>
            <a:r>
              <a:rPr lang="en-US" b="1" i="0" u="none" strike="noStrike" baseline="0" smtClean="0">
                <a:solidFill>
                  <a:srgbClr val="000000"/>
                </a:solidFill>
                <a:latin typeface="Segoe"/>
                <a:ea typeface="ＭＳ ゴシック"/>
              </a:rPr>
              <a:t>Format only cells that contain</a:t>
            </a:r>
            <a:r>
              <a:rPr lang="en-US" b="0" i="0" u="none" strike="noStrike" baseline="0" smtClean="0">
                <a:solidFill>
                  <a:srgbClr val="000000"/>
                </a:solidFill>
                <a:latin typeface="Segoe"/>
                <a:ea typeface="ＭＳ ゴシック"/>
              </a:rPr>
              <a:t> in the Select a Rule Type list.</a:t>
            </a:r>
          </a:p>
          <a:p>
            <a:pPr lvl="1">
              <a:buFont typeface="+mj-lt"/>
              <a:buAutoNum type="arabicPeriod" startAt="15"/>
            </a:pPr>
            <a:r>
              <a:rPr lang="en-US">
                <a:latin typeface="Segoe"/>
                <a:ea typeface="ＭＳ ゴシック"/>
              </a:rPr>
              <a:t>In the list box, under</a:t>
            </a:r>
            <a:r>
              <a:rPr lang="en-US" b="1">
                <a:latin typeface="Segoe"/>
                <a:ea typeface="ＭＳ ゴシック"/>
              </a:rPr>
              <a:t> </a:t>
            </a:r>
            <a:r>
              <a:rPr lang="en-US">
                <a:latin typeface="Segoe"/>
                <a:ea typeface="ＭＳ ゴシック"/>
              </a:rPr>
              <a:t>Format only cells with</a:t>
            </a:r>
            <a:r>
              <a:rPr lang="en-US" b="1">
                <a:latin typeface="Segoe"/>
                <a:ea typeface="ＭＳ ゴシック"/>
              </a:rPr>
              <a:t>, choose No Blanks</a:t>
            </a:r>
            <a:r>
              <a:rPr lang="en-US" b="1">
                <a:latin typeface="Times New Roman"/>
                <a:ea typeface="ＭＳ ゴシック"/>
              </a:rPr>
              <a:t>.</a:t>
            </a:r>
          </a:p>
          <a:p>
            <a:pPr lvl="1">
              <a:buAutoNum type="arabicPeriod" startAt="15"/>
            </a:pPr>
            <a:r>
              <a:rPr lang="en-US">
                <a:latin typeface="Segoe"/>
                <a:ea typeface="ＭＳ ゴシック"/>
              </a:rPr>
              <a:t>Click</a:t>
            </a:r>
            <a:r>
              <a:rPr lang="en-US" b="1">
                <a:latin typeface="Segoe"/>
                <a:ea typeface="ＭＳ ゴシック"/>
              </a:rPr>
              <a:t> Format</a:t>
            </a:r>
            <a:r>
              <a:rPr lang="en-US">
                <a:solidFill>
                  <a:srgbClr val="000000"/>
                </a:solidFill>
                <a:latin typeface="Times New Roman"/>
                <a:ea typeface="ＭＳ ゴシック"/>
              </a:rPr>
              <a:t>.</a:t>
            </a:r>
          </a:p>
          <a:p>
            <a:pPr lvl="1">
              <a:buAutoNum type="arabicPeriod" startAt="15"/>
            </a:pPr>
            <a:r>
              <a:rPr lang="en-US">
                <a:solidFill>
                  <a:srgbClr val="000000"/>
                </a:solidFill>
                <a:latin typeface="Segoe"/>
                <a:ea typeface="ＭＳ ゴシック"/>
              </a:rPr>
              <a:t>In the Format Cells dialog box, click the </a:t>
            </a:r>
            <a:r>
              <a:rPr lang="en-US" b="1">
                <a:solidFill>
                  <a:srgbClr val="000000"/>
                </a:solidFill>
                <a:latin typeface="Segoe"/>
                <a:ea typeface="ＭＳ ゴシック"/>
              </a:rPr>
              <a:t>Fill</a:t>
            </a:r>
            <a:r>
              <a:rPr lang="en-US">
                <a:solidFill>
                  <a:srgbClr val="000000"/>
                </a:solidFill>
                <a:latin typeface="Segoe"/>
                <a:ea typeface="ＭＳ ゴシック"/>
              </a:rPr>
              <a:t> tab. Choose the sixth color swatch from the left in the third row. Click </a:t>
            </a:r>
            <a:r>
              <a:rPr lang="en-US" b="1">
                <a:solidFill>
                  <a:srgbClr val="000000"/>
                </a:solidFill>
                <a:latin typeface="Segoe"/>
                <a:ea typeface="ＭＳ ゴシック"/>
              </a:rPr>
              <a:t>OK</a:t>
            </a:r>
            <a:r>
              <a:rPr lang="en-US">
                <a:solidFill>
                  <a:srgbClr val="000000"/>
                </a:solidFill>
                <a:latin typeface="Times New Roman"/>
                <a:ea typeface="ＭＳ ゴシック"/>
              </a:rPr>
              <a:t>.</a:t>
            </a:r>
          </a:p>
          <a:p>
            <a:pPr lvl="1">
              <a:buAutoNum type="arabicPeriod" startAt="15"/>
            </a:pPr>
            <a:r>
              <a:rPr lang="en-US">
                <a:solidFill>
                  <a:srgbClr val="000000"/>
                </a:solidFill>
                <a:latin typeface="Segoe"/>
                <a:ea typeface="ＭＳ ゴシック"/>
              </a:rPr>
              <a:t>Click </a:t>
            </a:r>
            <a:r>
              <a:rPr lang="en-US" b="1">
                <a:solidFill>
                  <a:srgbClr val="000000"/>
                </a:solidFill>
                <a:latin typeface="Segoe"/>
                <a:ea typeface="ＭＳ ゴシック"/>
              </a:rPr>
              <a:t>OK</a:t>
            </a:r>
            <a:r>
              <a:rPr lang="en-US">
                <a:solidFill>
                  <a:srgbClr val="000000"/>
                </a:solidFill>
                <a:latin typeface="Segoe"/>
                <a:ea typeface="ＭＳ ゴシック"/>
              </a:rPr>
              <a:t>. Now both spayed and neutered animals should appear shaded.</a:t>
            </a:r>
          </a:p>
          <a:p>
            <a:pPr lvl="1">
              <a:buAutoNum type="arabicPeriod" startAt="15"/>
            </a:pPr>
            <a:r>
              <a:rPr lang="en-US">
                <a:solidFill>
                  <a:srgbClr val="000000"/>
                </a:solidFill>
                <a:latin typeface="Segoe"/>
                <a:ea typeface="ＭＳ ゴシック"/>
              </a:rPr>
              <a:t>Select the range </a:t>
            </a:r>
            <a:r>
              <a:rPr lang="en-US" b="1">
                <a:solidFill>
                  <a:srgbClr val="000000"/>
                </a:solidFill>
                <a:latin typeface="Segoe"/>
                <a:ea typeface="ＭＳ ゴシック"/>
              </a:rPr>
              <a:t>A5:F58</a:t>
            </a:r>
            <a:r>
              <a:rPr lang="en-US">
                <a:solidFill>
                  <a:srgbClr val="000000"/>
                </a:solidFill>
                <a:latin typeface="Segoe"/>
                <a:ea typeface="ＭＳ ゴシック"/>
              </a:rPr>
              <a:t>. Name the range </a:t>
            </a:r>
            <a:r>
              <a:rPr lang="en-US" b="1">
                <a:solidFill>
                  <a:srgbClr val="000000"/>
                </a:solidFill>
                <a:latin typeface="Segoe"/>
                <a:ea typeface="ＭＳ ゴシック"/>
              </a:rPr>
              <a:t>Patients</a:t>
            </a:r>
            <a:r>
              <a:rPr lang="en-US">
                <a:solidFill>
                  <a:srgbClr val="000000"/>
                </a:solidFill>
                <a:latin typeface="Times New Roman"/>
                <a:ea typeface="ＭＳ ゴシック"/>
              </a:rPr>
              <a:t>.</a:t>
            </a:r>
          </a:p>
          <a:p>
            <a:pPr lvl="1">
              <a:buAutoNum type="arabicPeriod" startAt="15"/>
            </a:pPr>
            <a:r>
              <a:rPr lang="en-US">
                <a:solidFill>
                  <a:srgbClr val="000000"/>
                </a:solidFill>
                <a:latin typeface="Segoe"/>
                <a:ea typeface="ＭＳ ゴシック"/>
              </a:rPr>
              <a:t>On the DATA tab, in the Sort &amp; Filter group, click </a:t>
            </a:r>
            <a:r>
              <a:rPr lang="en-US" b="1">
                <a:solidFill>
                  <a:srgbClr val="000000"/>
                </a:solidFill>
                <a:latin typeface="Segoe"/>
                <a:ea typeface="ＭＳ ゴシック"/>
              </a:rPr>
              <a:t>Sort</a:t>
            </a:r>
            <a:r>
              <a:rPr lang="en-US">
                <a:solidFill>
                  <a:srgbClr val="000000"/>
                </a:solidFill>
                <a:latin typeface="Times New Roman"/>
                <a:ea typeface="ＭＳ ゴシック"/>
              </a:rPr>
              <a:t>.</a:t>
            </a:r>
          </a:p>
          <a:p>
            <a:pPr lvl="1" rtl="0">
              <a:buFont typeface="+mj-lt"/>
              <a:buAutoNum type="arabicPeriod" startAt="5"/>
            </a:pP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spTree>
    <p:extLst>
      <p:ext uri="{BB962C8B-B14F-4D97-AF65-F5344CB8AC3E}">
        <p14:creationId xmlns:p14="http://schemas.microsoft.com/office/powerpoint/2010/main" val="2190593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Sort Data Using Cell Attributes</a:t>
            </a:r>
          </a:p>
        </p:txBody>
      </p:sp>
      <p:sp>
        <p:nvSpPr>
          <p:cNvPr id="3" name="Text Placeholder 2"/>
          <p:cNvSpPr>
            <a:spLocks noGrp="1"/>
          </p:cNvSpPr>
          <p:nvPr>
            <p:ph type="body" idx="1"/>
          </p:nvPr>
        </p:nvSpPr>
        <p:spPr/>
        <p:txBody>
          <a:bodyPr/>
          <a:lstStyle/>
          <a:p>
            <a:pPr lvl="1" rtl="0">
              <a:buFont typeface="+mj-lt"/>
              <a:buAutoNum type="arabicPeriod" startAt="21"/>
            </a:pPr>
            <a:r>
              <a:rPr lang="en-US" b="0" i="0" u="none" strike="noStrike" baseline="0" smtClean="0">
                <a:solidFill>
                  <a:srgbClr val="000000"/>
                </a:solidFill>
                <a:latin typeface="Segoe"/>
                <a:ea typeface="ＭＳ ゴシック"/>
              </a:rPr>
              <a:t>In the Sort dialog box, in the Sort by list, choose </a:t>
            </a:r>
            <a:r>
              <a:rPr lang="en-US" b="1" i="0" u="none" strike="noStrike" baseline="0" smtClean="0">
                <a:solidFill>
                  <a:srgbClr val="000000"/>
                </a:solidFill>
                <a:latin typeface="Segoe"/>
                <a:ea typeface="ＭＳ ゴシック"/>
              </a:rPr>
              <a:t>Spayed/Neutered</a:t>
            </a:r>
            <a:r>
              <a:rPr lang="en-US" b="0" i="0" u="none" strike="noStrike" baseline="0" smtClean="0">
                <a:solidFill>
                  <a:srgbClr val="000000"/>
                </a:solidFill>
                <a:latin typeface="Times New Roman"/>
                <a:ea typeface="ＭＳ ゴシック"/>
              </a:rPr>
              <a:t>.</a:t>
            </a:r>
          </a:p>
          <a:p>
            <a:pPr lvl="1" rtl="0">
              <a:buAutoNum type="arabicPeriod" startAt="21"/>
            </a:pPr>
            <a:r>
              <a:rPr lang="en-US" b="0" i="0" u="none" strike="noStrike" baseline="0" smtClean="0">
                <a:solidFill>
                  <a:srgbClr val="000000"/>
                </a:solidFill>
                <a:latin typeface="Segoe"/>
                <a:ea typeface="ＭＳ ゴシック"/>
              </a:rPr>
              <a:t>In the Sort On list,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choose </a:t>
            </a:r>
            <a:r>
              <a:rPr lang="en-US" b="1" i="0" u="none" strike="noStrike" baseline="0" smtClean="0">
                <a:solidFill>
                  <a:srgbClr val="000000"/>
                </a:solidFill>
                <a:latin typeface="Segoe"/>
                <a:ea typeface="ＭＳ ゴシック"/>
              </a:rPr>
              <a:t>Cell Color</a:t>
            </a:r>
            <a:r>
              <a:rPr lang="en-US" b="0" i="0" u="none" strike="noStrike" baseline="0" smtClean="0">
                <a:solidFill>
                  <a:srgbClr val="000000"/>
                </a:solidFill>
                <a:latin typeface="Times New Roman"/>
                <a:ea typeface="ＭＳ ゴシック"/>
              </a:rPr>
              <a:t>.</a:t>
            </a:r>
          </a:p>
          <a:p>
            <a:pPr lvl="1" rtl="0">
              <a:buAutoNum type="arabicPeriod" startAt="21"/>
            </a:pPr>
            <a:r>
              <a:rPr lang="en-US" b="0" i="0" u="none" strike="noStrike" baseline="0" smtClean="0">
                <a:solidFill>
                  <a:srgbClr val="000000"/>
                </a:solidFill>
                <a:latin typeface="Segoe"/>
                <a:ea typeface="ＭＳ ゴシック"/>
              </a:rPr>
              <a:t>Click the down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arrow next to </a:t>
            </a:r>
            <a:br>
              <a:rPr lang="en-US" b="0"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No Cell Color</a:t>
            </a:r>
            <a:r>
              <a:rPr lang="en-US" b="0" i="0" u="none" strike="noStrike" baseline="0" smtClean="0">
                <a:solidFill>
                  <a:srgbClr val="000000"/>
                </a:solidFill>
                <a:latin typeface="Segoe"/>
                <a:ea typeface="ＭＳ ゴシック"/>
              </a:rPr>
              <a:t>. As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figure at right</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 shows, the list box that appears shows only those colors that are actually in use for conditional formatting—in this case, only one swatch.</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pic>
        <p:nvPicPr>
          <p:cNvPr id="7" name="Picture 6" descr="09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2221560"/>
            <a:ext cx="4576945" cy="2146918"/>
          </a:xfrm>
          <a:prstGeom prst="rect">
            <a:avLst/>
          </a:prstGeom>
        </p:spPr>
      </p:pic>
    </p:spTree>
    <p:extLst>
      <p:ext uri="{BB962C8B-B14F-4D97-AF65-F5344CB8AC3E}">
        <p14:creationId xmlns:p14="http://schemas.microsoft.com/office/powerpoint/2010/main" val="2904335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Open a Non-Native File Directly in Excel</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Before you begin these steps, </a:t>
            </a:r>
            <a:r>
              <a:rPr lang="en-US" b="1" i="0" u="none" strike="noStrike" baseline="0" smtClean="0">
                <a:latin typeface="Segoe"/>
                <a:ea typeface="ＭＳ ゴシック"/>
              </a:rPr>
              <a:t>LAUNCH</a:t>
            </a:r>
            <a:r>
              <a:rPr lang="en-US" b="0" i="0" u="none" strike="noStrike" baseline="0" smtClean="0">
                <a:latin typeface="Segoe"/>
                <a:ea typeface="ＭＳ ゴシック"/>
              </a:rPr>
              <a:t> Microsoft Excel.</a:t>
            </a:r>
          </a:p>
          <a:p>
            <a:pPr lvl="1" rtl="0"/>
            <a:r>
              <a:rPr lang="en-US" b="0" i="0" u="none" strike="noStrike" baseline="0" smtClean="0">
                <a:latin typeface="Segoe"/>
                <a:ea typeface="ＭＳ ゴシック"/>
              </a:rPr>
              <a:t>If the active workbook is not a new, blank workbook, then click the </a:t>
            </a:r>
            <a:r>
              <a:rPr lang="en-US" b="1" i="0" u="none" strike="noStrike" baseline="0" smtClean="0">
                <a:latin typeface="Segoe"/>
                <a:ea typeface="ＭＳ ゴシック"/>
              </a:rPr>
              <a:t>FILE</a:t>
            </a:r>
            <a:r>
              <a:rPr lang="en-US" b="0" i="0" u="none" strike="noStrike" baseline="0" smtClean="0">
                <a:solidFill>
                  <a:srgbClr val="000000"/>
                </a:solidFill>
                <a:latin typeface="Segoe"/>
                <a:ea typeface="ＭＳ ゴシック"/>
              </a:rPr>
              <a:t> tab. In Backstage, click </a:t>
            </a:r>
            <a:r>
              <a:rPr lang="en-US" b="1" i="0" u="none" strike="noStrike" baseline="0" smtClean="0">
                <a:solidFill>
                  <a:srgbClr val="000000"/>
                </a:solidFill>
                <a:latin typeface="Segoe"/>
                <a:ea typeface="ＭＳ ゴシック"/>
              </a:rPr>
              <a:t>New</a:t>
            </a:r>
            <a:r>
              <a:rPr lang="en-US" b="0" i="0" u="none" strike="noStrike" baseline="0" smtClean="0">
                <a:solidFill>
                  <a:srgbClr val="000000"/>
                </a:solidFill>
                <a:latin typeface="Segoe"/>
                <a:ea typeface="ＭＳ ゴシック"/>
              </a:rPr>
              <a:t>, and then click the thumbnail marked </a:t>
            </a:r>
            <a:r>
              <a:rPr lang="en-US" b="1" i="0" u="none" strike="noStrike" baseline="0" smtClean="0">
                <a:solidFill>
                  <a:srgbClr val="000000"/>
                </a:solidFill>
                <a:latin typeface="Segoe"/>
                <a:ea typeface="ＭＳ ゴシック"/>
              </a:rPr>
              <a:t>Blank workbook</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On the DATA tab, click </a:t>
            </a:r>
            <a:r>
              <a:rPr lang="en-US" b="1" i="0" u="none" strike="noStrike" baseline="0" smtClean="0">
                <a:solidFill>
                  <a:srgbClr val="000000"/>
                </a:solidFill>
                <a:latin typeface="Segoe"/>
                <a:ea typeface="ＭＳ ゴシック"/>
              </a:rPr>
              <a:t>Get External Data</a:t>
            </a:r>
            <a:r>
              <a:rPr lang="en-US" b="0" i="0" u="none" strike="noStrike" baseline="0" smtClean="0">
                <a:solidFill>
                  <a:srgbClr val="000000"/>
                </a:solidFill>
                <a:latin typeface="Segoe"/>
                <a:ea typeface="ＭＳ ゴシック"/>
              </a:rPr>
              <a:t>. Then click </a:t>
            </a:r>
            <a:r>
              <a:rPr lang="en-US" b="1" i="0" u="none" strike="noStrike" baseline="0" smtClean="0">
                <a:solidFill>
                  <a:srgbClr val="000000"/>
                </a:solidFill>
                <a:latin typeface="Segoe"/>
                <a:ea typeface="ＭＳ ゴシック"/>
              </a:rPr>
              <a:t>From Text</a:t>
            </a:r>
            <a:r>
              <a:rPr lang="en-US" b="0" i="0" u="none" strike="noStrike" baseline="0" smtClean="0">
                <a:solidFill>
                  <a:srgbClr val="000000"/>
                </a:solidFill>
                <a:latin typeface="Times New Roman"/>
                <a:ea typeface="ＭＳ ゴシック"/>
              </a:rPr>
              <a:t>.</a:t>
            </a:r>
          </a:p>
          <a:p>
            <a:pPr lvl="1" rtl="0"/>
            <a:r>
              <a:rPr lang="en-US" b="0" i="0" u="none" strike="noStrike" baseline="0" smtClean="0">
                <a:latin typeface="Segoe"/>
                <a:ea typeface="ＭＳ ゴシック"/>
              </a:rPr>
              <a:t>In the Import Text File dialog box, locate and click the </a:t>
            </a:r>
            <a:r>
              <a:rPr lang="en-US" b="1" i="1" u="none" strike="noStrike" baseline="0" smtClean="0">
                <a:latin typeface="Segoe"/>
                <a:ea typeface="ＭＳ ゴシック"/>
              </a:rPr>
              <a:t>09 NA-EST2012-01.csv</a:t>
            </a:r>
            <a:r>
              <a:rPr lang="en-US" b="0" i="0" u="none" strike="noStrike" baseline="0" smtClean="0">
                <a:latin typeface="Segoe"/>
                <a:ea typeface="ＭＳ ゴシック"/>
              </a:rPr>
              <a:t> file in the Lesson 9 folder. Click </a:t>
            </a:r>
            <a:r>
              <a:rPr lang="en-US" b="1" i="0" u="none" strike="noStrike" baseline="0" smtClean="0">
                <a:latin typeface="Segoe"/>
                <a:ea typeface="ＭＳ ゴシック"/>
              </a:rPr>
              <a:t>Import</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a:t>
            </a:fld>
            <a:endParaRPr lang="en-US" dirty="0"/>
          </a:p>
        </p:txBody>
      </p:sp>
    </p:spTree>
    <p:extLst>
      <p:ext uri="{BB962C8B-B14F-4D97-AF65-F5344CB8AC3E}">
        <p14:creationId xmlns:p14="http://schemas.microsoft.com/office/powerpoint/2010/main" val="17140119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Sort Data Using Cell Attributes</a:t>
            </a:r>
            <a:endParaRPr lang="en-US"/>
          </a:p>
        </p:txBody>
      </p:sp>
      <p:sp>
        <p:nvSpPr>
          <p:cNvPr id="3" name="Content Placeholder 2"/>
          <p:cNvSpPr>
            <a:spLocks noGrp="1"/>
          </p:cNvSpPr>
          <p:nvPr>
            <p:ph idx="1"/>
          </p:nvPr>
        </p:nvSpPr>
        <p:spPr/>
        <p:txBody>
          <a:bodyPr/>
          <a:lstStyle/>
          <a:p>
            <a:pPr lvl="1">
              <a:buFont typeface="+mj-lt"/>
              <a:buAutoNum type="arabicPeriod" startAt="24"/>
            </a:pPr>
            <a:r>
              <a:rPr lang="en-US">
                <a:latin typeface="Segoe"/>
                <a:ea typeface="ＭＳ ゴシック"/>
              </a:rPr>
              <a:t>Click </a:t>
            </a:r>
            <a:r>
              <a:rPr lang="en-US" b="1">
                <a:latin typeface="Segoe"/>
                <a:ea typeface="ＭＳ ゴシック"/>
              </a:rPr>
              <a:t>OK</a:t>
            </a:r>
            <a:r>
              <a:rPr lang="en-US">
                <a:latin typeface="Segoe"/>
                <a:ea typeface="ＭＳ ゴシック"/>
              </a:rPr>
              <a:t>. The sorted </a:t>
            </a:r>
            <a:br>
              <a:rPr lang="en-US">
                <a:latin typeface="Segoe"/>
                <a:ea typeface="ＭＳ ゴシック"/>
              </a:rPr>
            </a:br>
            <a:r>
              <a:rPr lang="en-US">
                <a:latin typeface="Segoe"/>
                <a:ea typeface="ＭＳ ゴシック"/>
              </a:rPr>
              <a:t>worksheet should </a:t>
            </a:r>
            <a:br>
              <a:rPr lang="en-US">
                <a:latin typeface="Segoe"/>
                <a:ea typeface="ＭＳ ゴシック"/>
              </a:rPr>
            </a:br>
            <a:r>
              <a:rPr lang="en-US">
                <a:latin typeface="Segoe"/>
                <a:ea typeface="ＭＳ ゴシック"/>
              </a:rPr>
              <a:t>now appear as </a:t>
            </a:r>
            <a:br>
              <a:rPr lang="en-US">
                <a:latin typeface="Segoe"/>
                <a:ea typeface="ＭＳ ゴシック"/>
              </a:rPr>
            </a:br>
            <a:r>
              <a:rPr lang="en-US">
                <a:latin typeface="Segoe"/>
                <a:ea typeface="ＭＳ ゴシック"/>
              </a:rPr>
              <a:t>shown at right. All </a:t>
            </a:r>
            <a:br>
              <a:rPr lang="en-US">
                <a:latin typeface="Segoe"/>
                <a:ea typeface="ＭＳ ゴシック"/>
              </a:rPr>
            </a:br>
            <a:r>
              <a:rPr lang="en-US">
                <a:latin typeface="Segoe"/>
                <a:ea typeface="ＭＳ ゴシック"/>
              </a:rPr>
              <a:t>the “N” and “S” </a:t>
            </a:r>
            <a:br>
              <a:rPr lang="en-US">
                <a:latin typeface="Segoe"/>
                <a:ea typeface="ＭＳ ゴシック"/>
              </a:rPr>
            </a:br>
            <a:r>
              <a:rPr lang="en-US">
                <a:latin typeface="Segoe"/>
                <a:ea typeface="ＭＳ ゴシック"/>
              </a:rPr>
              <a:t>animals are grouped </a:t>
            </a:r>
            <a:br>
              <a:rPr lang="en-US">
                <a:latin typeface="Segoe"/>
                <a:ea typeface="ＭＳ ゴシック"/>
              </a:rPr>
            </a:br>
            <a:r>
              <a:rPr lang="en-US">
                <a:latin typeface="Segoe"/>
                <a:ea typeface="ＭＳ ゴシック"/>
              </a:rPr>
              <a:t>together at the top, </a:t>
            </a:r>
            <a:br>
              <a:rPr lang="en-US">
                <a:latin typeface="Segoe"/>
                <a:ea typeface="ＭＳ ゴシック"/>
              </a:rPr>
            </a:br>
            <a:r>
              <a:rPr lang="en-US">
                <a:latin typeface="Segoe"/>
                <a:ea typeface="ＭＳ ゴシック"/>
              </a:rPr>
              <a:t>with the two types </a:t>
            </a:r>
            <a:br>
              <a:rPr lang="en-US">
                <a:latin typeface="Segoe"/>
                <a:ea typeface="ＭＳ ゴシック"/>
              </a:rPr>
            </a:br>
            <a:r>
              <a:rPr lang="en-US">
                <a:latin typeface="Segoe"/>
                <a:ea typeface="ＭＳ ゴシック"/>
              </a:rPr>
              <a:t>mingling among </a:t>
            </a:r>
            <a:br>
              <a:rPr lang="en-US">
                <a:latin typeface="Segoe"/>
                <a:ea typeface="ＭＳ ゴシック"/>
              </a:rPr>
            </a:br>
            <a:r>
              <a:rPr lang="en-US">
                <a:latin typeface="Segoe"/>
                <a:ea typeface="ＭＳ ゴシック"/>
              </a:rPr>
              <a:t>each other. All the </a:t>
            </a:r>
            <a:br>
              <a:rPr lang="en-US">
                <a:latin typeface="Segoe"/>
                <a:ea typeface="ＭＳ ゴシック"/>
              </a:rPr>
            </a:br>
            <a:r>
              <a:rPr lang="en-US">
                <a:latin typeface="Segoe"/>
                <a:ea typeface="ＭＳ ゴシック"/>
              </a:rPr>
              <a:t>non-operated-on </a:t>
            </a:r>
            <a:br>
              <a:rPr lang="en-US">
                <a:latin typeface="Segoe"/>
                <a:ea typeface="ＭＳ ゴシック"/>
              </a:rPr>
            </a:br>
            <a:r>
              <a:rPr lang="en-US">
                <a:latin typeface="Segoe"/>
                <a:ea typeface="ＭＳ ゴシック"/>
              </a:rPr>
              <a:t>animals are bunched toward the bottom.</a:t>
            </a:r>
          </a:p>
          <a:p>
            <a:pPr lvl="0">
              <a:buClr>
                <a:srgbClr val="007233"/>
              </a:buClr>
            </a:pPr>
            <a:r>
              <a:rPr lang="en-US" sz="2100" b="1">
                <a:latin typeface="Segoe"/>
                <a:ea typeface="ＭＳ ゴシック"/>
              </a:rPr>
              <a:t>PAUSE. SAVE </a:t>
            </a:r>
            <a:r>
              <a:rPr lang="en-US" sz="2100">
                <a:latin typeface="Segoe"/>
                <a:ea typeface="ＭＳ ゴシック"/>
              </a:rPr>
              <a:t>the workbook. Leave it open for the next exercise.</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40</a:t>
            </a:fld>
            <a:endParaRPr lang="en-US" dirty="0"/>
          </a:p>
        </p:txBody>
      </p:sp>
      <p:pic>
        <p:nvPicPr>
          <p:cNvPr id="7" name="Picture 6" descr="09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3758" y="1524000"/>
            <a:ext cx="4719242" cy="3825324"/>
          </a:xfrm>
          <a:prstGeom prst="rect">
            <a:avLst/>
          </a:prstGeom>
        </p:spPr>
      </p:pic>
    </p:spTree>
    <p:extLst>
      <p:ext uri="{BB962C8B-B14F-4D97-AF65-F5344CB8AC3E}">
        <p14:creationId xmlns:p14="http://schemas.microsoft.com/office/powerpoint/2010/main" val="3707349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Use AutoFilter</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a:t>
            </a:r>
          </a:p>
          <a:p>
            <a:pPr lvl="1" rtl="0"/>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current workbook as </a:t>
            </a:r>
            <a:r>
              <a:rPr lang="en-US" b="1" i="1" u="none" strike="noStrike" baseline="0" smtClean="0">
                <a:latin typeface="Segoe"/>
                <a:ea typeface="ＭＳ ゴシック"/>
              </a:rPr>
              <a:t>09 Vet Clinic Patients (Active) Solution 5</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Client list</a:t>
            </a:r>
            <a:r>
              <a:rPr lang="en-US" b="0" i="0" u="none" strike="noStrike" baseline="0" smtClean="0">
                <a:latin typeface="Segoe"/>
                <a:ea typeface="ＭＳ ゴシック"/>
              </a:rPr>
              <a:t> worksheet tab. In the Name box, type </a:t>
            </a:r>
            <a:r>
              <a:rPr lang="en-US" b="1" i="0" u="none" strike="noStrike" baseline="0" smtClean="0">
                <a:latin typeface="Segoe"/>
                <a:ea typeface="ＭＳ ゴシック"/>
              </a:rPr>
              <a:t>Clients</a:t>
            </a:r>
            <a:r>
              <a:rPr lang="en-US" b="0" i="0" u="none" strike="noStrike" baseline="0" smtClean="0">
                <a:solidFill>
                  <a:srgbClr val="000000"/>
                </a:solidFill>
                <a:latin typeface="Segoe"/>
                <a:ea typeface="ＭＳ ゴシック"/>
              </a:rPr>
              <a:t> and press </a:t>
            </a:r>
            <a:r>
              <a:rPr lang="en-US" b="1" i="0" u="none" strike="noStrike" baseline="0" smtClean="0">
                <a:solidFill>
                  <a:srgbClr val="000000"/>
                </a:solidFill>
                <a:latin typeface="Segoe"/>
                <a:ea typeface="ＭＳ ゴシック"/>
              </a:rPr>
              <a:t>Enter</a:t>
            </a:r>
            <a:r>
              <a:rPr lang="en-US" b="0" i="0" u="none" strike="noStrike" baseline="0" smtClean="0">
                <a:solidFill>
                  <a:srgbClr val="000000"/>
                </a:solidFill>
                <a:latin typeface="Segoe"/>
                <a:ea typeface="ＭＳ ゴシック"/>
              </a:rPr>
              <a:t>. Excel highlights the data range for the Clients table.</a:t>
            </a:r>
          </a:p>
          <a:p>
            <a:pPr lvl="1" rtl="0"/>
            <a:r>
              <a:rPr lang="en-US" b="0" i="0" u="none" strike="noStrike" baseline="0" smtClean="0">
                <a:solidFill>
                  <a:srgbClr val="000000"/>
                </a:solidFill>
                <a:latin typeface="Segoe"/>
                <a:ea typeface="ＭＳ ゴシック"/>
              </a:rPr>
              <a:t>On the DATA tab, in the Sort &amp; Filter group, click </a:t>
            </a:r>
            <a:r>
              <a:rPr lang="en-US" b="1" i="0" u="none" strike="noStrike" baseline="0" smtClean="0">
                <a:solidFill>
                  <a:srgbClr val="000000"/>
                </a:solidFill>
                <a:latin typeface="Segoe"/>
                <a:ea typeface="ＭＳ ゴシック"/>
              </a:rPr>
              <a:t>Filter</a:t>
            </a:r>
            <a:r>
              <a:rPr lang="en-US" b="0" i="0" u="none" strike="noStrike" baseline="0" smtClean="0">
                <a:solidFill>
                  <a:srgbClr val="000000"/>
                </a:solidFill>
                <a:latin typeface="Segoe"/>
                <a:ea typeface="ＭＳ ゴシック"/>
              </a:rPr>
              <a:t>. Excel adds down arrow buttons to the field names in all of the columns in the list.</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spTree>
    <p:extLst>
      <p:ext uri="{BB962C8B-B14F-4D97-AF65-F5344CB8AC3E}">
        <p14:creationId xmlns:p14="http://schemas.microsoft.com/office/powerpoint/2010/main" val="3833696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Use AutoFilter</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Click the down arrow beside the </a:t>
            </a:r>
            <a:br>
              <a:rPr lang="en-US" b="0"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Client #</a:t>
            </a:r>
            <a:r>
              <a:rPr lang="en-US" b="0" i="0" u="none" strike="noStrike" baseline="0" smtClean="0">
                <a:solidFill>
                  <a:srgbClr val="000000"/>
                </a:solidFill>
                <a:latin typeface="Segoe"/>
                <a:ea typeface="ＭＳ ゴシック"/>
              </a:rPr>
              <a:t> heading in column </a:t>
            </a:r>
            <a:r>
              <a:rPr lang="en-US" b="1" i="0" u="none" strike="noStrike" baseline="0" smtClean="0">
                <a:solidFill>
                  <a:srgbClr val="000000"/>
                </a:solidFill>
                <a:latin typeface="Segoe"/>
                <a:ea typeface="ＭＳ ゴシック"/>
              </a:rPr>
              <a:t>A</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Excel displays the AutoFilter menu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shown at right.</a:t>
            </a:r>
          </a:p>
          <a:p>
            <a:pPr lvl="1" rtl="0">
              <a:buAutoNum type="arabicPeriod" startAt="4"/>
            </a:pPr>
            <a:r>
              <a:rPr lang="en-US" b="0" i="0" u="none" strike="noStrike" baseline="0" smtClean="0">
                <a:latin typeface="Segoe"/>
                <a:ea typeface="ＭＳ ゴシック"/>
              </a:rPr>
              <a:t>To sort the table by client number, </a:t>
            </a:r>
            <a:br>
              <a:rPr lang="en-US" b="0" i="0" u="none" strike="noStrike" baseline="0" smtClean="0">
                <a:latin typeface="Segoe"/>
                <a:ea typeface="ＭＳ ゴシック"/>
              </a:rPr>
            </a:br>
            <a:r>
              <a:rPr lang="en-US" b="0" i="0" u="none" strike="noStrike" baseline="0" smtClean="0">
                <a:latin typeface="Segoe"/>
                <a:ea typeface="ＭＳ ゴシック"/>
              </a:rPr>
              <a:t>click </a:t>
            </a:r>
            <a:r>
              <a:rPr lang="en-US" b="1" i="0" u="none" strike="noStrike" baseline="0" smtClean="0">
                <a:latin typeface="Segoe"/>
                <a:ea typeface="ＭＳ ゴシック"/>
              </a:rPr>
              <a:t>Sort Smallest to Largest</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This gives you a shortcut for </a:t>
            </a:r>
            <a:br>
              <a:rPr lang="en-US" b="0" i="0" u="none" strike="noStrike" baseline="0" smtClean="0">
                <a:latin typeface="Segoe"/>
                <a:ea typeface="ＭＳ ゴシック"/>
              </a:rPr>
            </a:br>
            <a:r>
              <a:rPr lang="en-US" b="0" i="0" u="none" strike="noStrike" baseline="0" smtClean="0">
                <a:latin typeface="Segoe"/>
                <a:ea typeface="ＭＳ ゴシック"/>
              </a:rPr>
              <a:t>sorting that bypasses the menu.</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42</a:t>
            </a:fld>
            <a:endParaRPr lang="en-US" dirty="0"/>
          </a:p>
        </p:txBody>
      </p:sp>
      <p:pic>
        <p:nvPicPr>
          <p:cNvPr id="7" name="Picture 6" descr="09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1600200"/>
            <a:ext cx="2810856" cy="4199040"/>
          </a:xfrm>
          <a:prstGeom prst="rect">
            <a:avLst/>
          </a:prstGeom>
        </p:spPr>
      </p:pic>
    </p:spTree>
    <p:extLst>
      <p:ext uri="{BB962C8B-B14F-4D97-AF65-F5344CB8AC3E}">
        <p14:creationId xmlns:p14="http://schemas.microsoft.com/office/powerpoint/2010/main" val="1075714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Use AutoFilter</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To show just the clients with </a:t>
            </a:r>
            <a:br>
              <a:rPr lang="en-US" b="0" i="0" u="none" strike="noStrike" baseline="0" smtClean="0">
                <a:latin typeface="Segoe"/>
                <a:ea typeface="ＭＳ ゴシック"/>
              </a:rPr>
            </a:br>
            <a:r>
              <a:rPr lang="en-US" b="0" i="0" u="none" strike="noStrike" baseline="0" smtClean="0">
                <a:latin typeface="Segoe"/>
                <a:ea typeface="ＭＳ ゴシック"/>
              </a:rPr>
              <a:t>addresses in Ohio, click the </a:t>
            </a:r>
            <a:br>
              <a:rPr lang="en-US" b="0" i="0" u="none" strike="noStrike" baseline="0" smtClean="0">
                <a:latin typeface="Segoe"/>
                <a:ea typeface="ＭＳ ゴシック"/>
              </a:rPr>
            </a:br>
            <a:r>
              <a:rPr lang="en-US" b="0" i="0" u="none" strike="noStrike" baseline="0" smtClean="0">
                <a:latin typeface="Segoe"/>
                <a:ea typeface="ＭＳ ゴシック"/>
              </a:rPr>
              <a:t>down arrow beside </a:t>
            </a:r>
            <a:r>
              <a:rPr lang="en-US" b="1" i="0" u="none" strike="noStrike" baseline="0" smtClean="0">
                <a:latin typeface="Segoe"/>
                <a:ea typeface="ＭＳ ゴシック"/>
              </a:rPr>
              <a:t>State</a:t>
            </a:r>
            <a:r>
              <a:rPr lang="en-US" b="0" i="0" u="none" strike="noStrike" baseline="0" smtClean="0">
                <a:latin typeface="Segoe"/>
                <a:ea typeface="ＭＳ ゴシック"/>
              </a:rPr>
              <a:t>. In the </a:t>
            </a:r>
            <a:br>
              <a:rPr lang="en-US" b="0" i="0" u="none" strike="noStrike" baseline="0" smtClean="0">
                <a:latin typeface="Segoe"/>
                <a:ea typeface="ＭＳ ゴシック"/>
              </a:rPr>
            </a:br>
            <a:r>
              <a:rPr lang="en-US" b="0" i="0" u="none" strike="noStrike" baseline="0" smtClean="0">
                <a:latin typeface="Segoe"/>
                <a:ea typeface="ＭＳ ゴシック"/>
              </a:rPr>
              <a:t>AutoFilter menu that appears </a:t>
            </a:r>
            <a:br>
              <a:rPr lang="en-US" b="0" i="0" u="none" strike="noStrike" baseline="0" smtClean="0">
                <a:latin typeface="Segoe"/>
                <a:ea typeface="ＭＳ ゴシック"/>
              </a:rPr>
            </a:br>
            <a:r>
              <a:rPr lang="en-US" b="0" i="0" u="none" strike="noStrike" baseline="0" smtClean="0">
                <a:latin typeface="Segoe"/>
                <a:ea typeface="ＭＳ ゴシック"/>
              </a:rPr>
              <a:t>(right), uncheck the </a:t>
            </a:r>
            <a:r>
              <a:rPr lang="en-US" b="1" i="0" u="none" strike="noStrike" baseline="0" smtClean="0">
                <a:latin typeface="Segoe"/>
                <a:ea typeface="ＭＳ ゴシック"/>
              </a:rPr>
              <a:t>(Select All)</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box to clear all check boxes, </a:t>
            </a:r>
            <a:br>
              <a:rPr lang="en-US" b="0" i="0" u="none" strike="noStrike" baseline="0" smtClean="0">
                <a:latin typeface="Segoe"/>
                <a:ea typeface="ＭＳ ゴシック"/>
              </a:rPr>
            </a:br>
            <a:r>
              <a:rPr lang="en-US" b="0" i="0" u="none" strike="noStrike" baseline="0" smtClean="0">
                <a:latin typeface="Segoe"/>
                <a:ea typeface="ＭＳ ゴシック"/>
              </a:rPr>
              <a:t>and then check </a:t>
            </a:r>
            <a:r>
              <a:rPr lang="en-US" b="1" i="0" u="none" strike="noStrike" baseline="0" smtClean="0">
                <a:latin typeface="Segoe"/>
                <a:ea typeface="ＭＳ ゴシック"/>
              </a:rPr>
              <a:t>OH</a:t>
            </a:r>
            <a:r>
              <a:rPr lang="en-US" b="0" i="0" u="none" strike="noStrike" baseline="0" smtClean="0">
                <a:latin typeface="Segoe"/>
                <a:ea typeface="ＭＳ ゴシック"/>
              </a:rPr>
              <a:t> and </a:t>
            </a:r>
            <a:br>
              <a:rPr lang="en-US" b="0" i="0" u="none" strike="noStrike" baseline="0" smtClean="0">
                <a:latin typeface="Segoe"/>
                <a:ea typeface="ＭＳ ゴシック"/>
              </a:rPr>
            </a:br>
            <a:r>
              <a:rPr lang="en-US" b="0" i="0" u="none" strike="noStrike" baseline="0" smtClean="0">
                <a:latin typeface="Segoe"/>
                <a:ea typeface="ＭＳ ゴシック"/>
              </a:rPr>
              <a:t>click </a:t>
            </a:r>
            <a:r>
              <a:rPr lang="en-US" b="1" i="0" u="none" strike="noStrike" baseline="0" smtClean="0">
                <a:latin typeface="Segoe"/>
                <a:ea typeface="ＭＳ ゴシック"/>
              </a:rPr>
              <a:t>OK</a:t>
            </a:r>
            <a:r>
              <a:rPr lang="en-US" b="0" i="0" u="none" strike="noStrike" baseline="0" smtClean="0">
                <a:latin typeface="Times New Roman"/>
                <a:ea typeface="ＭＳ ゴシック"/>
              </a:rPr>
              <a:t>.</a:t>
            </a:r>
          </a:p>
          <a:p>
            <a:pPr lvl="0" rtl="0"/>
            <a:r>
              <a:rPr lang="en-US" b="1" i="0" u="none" strike="noStrike" baseline="0" smtClean="0">
                <a:latin typeface="Segoe"/>
                <a:ea typeface="ＭＳ ゴシック"/>
              </a:rPr>
              <a:t>PAUSE. SAVE</a:t>
            </a:r>
            <a:r>
              <a:rPr lang="en-US" b="0" i="0" u="none" strike="noStrike" baseline="0" smtClean="0">
                <a:latin typeface="Segoe"/>
                <a:ea typeface="ＭＳ ゴシック"/>
              </a:rPr>
              <a:t> the workbook and</a:t>
            </a:r>
            <a:br>
              <a:rPr lang="en-US" b="0" i="0" u="none" strike="noStrike" baseline="0" smtClean="0">
                <a:latin typeface="Segoe"/>
                <a:ea typeface="ＭＳ ゴシック"/>
              </a:rPr>
            </a:br>
            <a:r>
              <a:rPr lang="en-US" b="0" i="0" u="none" strike="noStrike" baseline="0" smtClean="0">
                <a:latin typeface="Segoe"/>
                <a:ea typeface="ＭＳ ゴシック"/>
              </a:rPr>
              <a:t>leave it open to use in the next </a:t>
            </a:r>
            <a:br>
              <a:rPr lang="en-US" b="0" i="0" u="none" strike="noStrike" baseline="0" smtClean="0">
                <a:latin typeface="Segoe"/>
                <a:ea typeface="ＭＳ ゴシック"/>
              </a:rPr>
            </a:br>
            <a:r>
              <a:rPr lang="en-US" b="0" i="0" u="none" strike="noStrike" baseline="0" smtClean="0">
                <a:latin typeface="Segoe"/>
                <a:ea typeface="ＭＳ ゴシック"/>
              </a:rPr>
              <a:t>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pic>
        <p:nvPicPr>
          <p:cNvPr id="7" name="Picture 6" descr="09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676400"/>
            <a:ext cx="3199005" cy="4216080"/>
          </a:xfrm>
          <a:prstGeom prst="rect">
            <a:avLst/>
          </a:prstGeom>
        </p:spPr>
      </p:pic>
    </p:spTree>
    <p:extLst>
      <p:ext uri="{BB962C8B-B14F-4D97-AF65-F5344CB8AC3E}">
        <p14:creationId xmlns:p14="http://schemas.microsoft.com/office/powerpoint/2010/main" val="3024775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Create a Custom AutoFilter</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Insert a new column into the Patient list</a:t>
            </a:r>
            <a:r>
              <a:rPr lang="en-US" b="0" i="0" u="none" strike="noStrike" baseline="0" smtClean="0">
                <a:solidFill>
                  <a:srgbClr val="000000"/>
                </a:solidFill>
                <a:latin typeface="Segoe"/>
                <a:ea typeface="ＭＳ ゴシック"/>
              </a:rPr>
              <a:t> worksheet, between the existing columns </a:t>
            </a:r>
            <a:r>
              <a:rPr lang="en-US" b="1" i="0" u="none" strike="noStrike" baseline="0" smtClean="0">
                <a:solidFill>
                  <a:srgbClr val="000000"/>
                </a:solidFill>
                <a:latin typeface="Segoe"/>
                <a:ea typeface="ＭＳ ゴシック"/>
              </a:rPr>
              <a:t>D</a:t>
            </a:r>
            <a:r>
              <a:rPr lang="en-US" b="0" i="0" u="none" strike="noStrike" baseline="0" smtClean="0">
                <a:solidFill>
                  <a:srgbClr val="000000"/>
                </a:solidFill>
                <a:latin typeface="Segoe"/>
                <a:ea typeface="ＭＳ ゴシック"/>
              </a:rPr>
              <a:t> and </a:t>
            </a:r>
            <a:r>
              <a:rPr lang="en-US" b="1" i="0" u="none" strike="noStrike" baseline="0" smtClean="0">
                <a:solidFill>
                  <a:srgbClr val="000000"/>
                </a:solidFill>
                <a:latin typeface="Segoe"/>
                <a:ea typeface="ＭＳ ゴシック"/>
              </a:rPr>
              <a:t>E</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Clear the validation rules from the new column </a:t>
            </a:r>
            <a:r>
              <a:rPr lang="en-US" b="1" i="0" u="none" strike="noStrike" baseline="0" smtClean="0">
                <a:solidFill>
                  <a:srgbClr val="000000"/>
                </a:solidFill>
                <a:latin typeface="Segoe"/>
                <a:ea typeface="ＭＳ ゴシック"/>
              </a:rPr>
              <a:t>E</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Add the title </a:t>
            </a:r>
            <a:r>
              <a:rPr lang="en-US" b="1" i="0" u="none" strike="noStrike" baseline="0" smtClean="0">
                <a:solidFill>
                  <a:srgbClr val="000000"/>
                </a:solidFill>
                <a:latin typeface="Segoe"/>
                <a:ea typeface="ＭＳ ゴシック"/>
              </a:rPr>
              <a:t>Hepatitis inoculation</a:t>
            </a:r>
            <a:r>
              <a:rPr lang="en-US" b="0" i="0" u="none" strike="noStrike" baseline="0" smtClean="0">
                <a:solidFill>
                  <a:srgbClr val="000000"/>
                </a:solidFill>
                <a:latin typeface="Segoe"/>
                <a:ea typeface="ＭＳ ゴシック"/>
              </a:rPr>
              <a:t> to row </a:t>
            </a:r>
            <a:r>
              <a:rPr lang="en-US" b="1" i="0" u="none" strike="noStrike" baseline="0" smtClean="0">
                <a:solidFill>
                  <a:srgbClr val="000000"/>
                </a:solidFill>
                <a:latin typeface="Segoe"/>
                <a:ea typeface="ＭＳ ゴシック"/>
              </a:rPr>
              <a:t>5</a:t>
            </a:r>
            <a:r>
              <a:rPr lang="en-US" b="0" i="0" u="none" strike="noStrike" baseline="0" smtClean="0">
                <a:solidFill>
                  <a:srgbClr val="000000"/>
                </a:solidFill>
                <a:latin typeface="Segoe"/>
                <a:ea typeface="ＭＳ ゴシック"/>
              </a:rPr>
              <a:t>. Increase the width of the column to make room for the label.</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spTree>
    <p:extLst>
      <p:ext uri="{BB962C8B-B14F-4D97-AF65-F5344CB8AC3E}">
        <p14:creationId xmlns:p14="http://schemas.microsoft.com/office/powerpoint/2010/main" val="20322018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Create a Custom AutoFilter</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Type the following dates into the cells shown: </a:t>
            </a:r>
            <a:r>
              <a:rPr lang="en-US" b="0" i="0" u="none" strike="noStrike" baseline="0" smtClean="0">
                <a:latin typeface="Times New Roman"/>
                <a:ea typeface="ＭＳ ゴシック"/>
              </a:rPr>
              <a:t/>
            </a:r>
            <a:br>
              <a:rPr lang="en-US" b="0" i="0" u="none" strike="noStrike" baseline="0" smtClean="0">
                <a:latin typeface="Times New Roman"/>
                <a:ea typeface="ＭＳ ゴシック"/>
              </a:rPr>
            </a:br>
            <a:r>
              <a:rPr lang="en-US" b="0" i="0" u="none" strike="noStrike" baseline="0" smtClean="0">
                <a:latin typeface="Segoe"/>
                <a:ea typeface="ＭＳ ゴシック"/>
              </a:rPr>
              <a:t>E9</a:t>
            </a:r>
            <a:r>
              <a:rPr lang="en-US" b="0" i="0" u="none" strike="noStrike" baseline="0" smtClean="0">
                <a:latin typeface="Times New Roman"/>
                <a:ea typeface="ＭＳ ゴシック"/>
              </a:rPr>
              <a:t>      </a:t>
            </a:r>
            <a:r>
              <a:rPr lang="en-US" b="0" i="0" u="none" strike="noStrike" baseline="0" smtClean="0">
                <a:latin typeface="Segoe"/>
                <a:ea typeface="ＭＳ ゴシック"/>
              </a:rPr>
              <a:t>1/18/2012</a:t>
            </a:r>
            <a:br>
              <a:rPr lang="en-US" b="0" i="0" u="none" strike="noStrike" baseline="0" smtClean="0">
                <a:latin typeface="Segoe"/>
                <a:ea typeface="ＭＳ ゴシック"/>
              </a:rPr>
            </a:br>
            <a:r>
              <a:rPr lang="en-US" b="0" i="0" u="none" strike="noStrike" baseline="0" smtClean="0">
                <a:latin typeface="Segoe"/>
                <a:ea typeface="ＭＳ ゴシック"/>
              </a:rPr>
              <a:t>E12    8/16/2011</a:t>
            </a:r>
            <a:r>
              <a:rPr lang="en-US" b="0" i="0" u="none" strike="noStrike" baseline="0" smtClean="0">
                <a:latin typeface="Times New Roman"/>
                <a:ea typeface="ＭＳ ゴシック"/>
              </a:rPr>
              <a:t/>
            </a:r>
            <a:br>
              <a:rPr lang="en-US" b="0" i="0" u="none" strike="noStrike" baseline="0" smtClean="0">
                <a:latin typeface="Times New Roman"/>
                <a:ea typeface="ＭＳ ゴシック"/>
              </a:rPr>
            </a:br>
            <a:r>
              <a:rPr lang="en-US" b="0" i="0" u="none" strike="noStrike" baseline="0" smtClean="0">
                <a:latin typeface="Segoe"/>
                <a:ea typeface="ＭＳ ゴシック"/>
              </a:rPr>
              <a:t>E14    5/15/2012</a:t>
            </a:r>
            <a:br>
              <a:rPr lang="en-US" b="0" i="0" u="none" strike="noStrike" baseline="0" smtClean="0">
                <a:latin typeface="Segoe"/>
                <a:ea typeface="ＭＳ ゴシック"/>
              </a:rPr>
            </a:br>
            <a:r>
              <a:rPr lang="en-US" b="0" i="0" u="none" strike="noStrike" baseline="0" smtClean="0">
                <a:latin typeface="Segoe"/>
                <a:ea typeface="ＭＳ ゴシック"/>
              </a:rPr>
              <a:t>E19    3/1/2009</a:t>
            </a:r>
            <a:br>
              <a:rPr lang="en-US" b="0" i="0" u="none" strike="noStrike" baseline="0" smtClean="0">
                <a:latin typeface="Segoe"/>
                <a:ea typeface="ＭＳ ゴシック"/>
              </a:rPr>
            </a:br>
            <a:r>
              <a:rPr lang="en-US" b="0" i="0" u="none" strike="noStrike" baseline="0" smtClean="0">
                <a:latin typeface="Segoe"/>
                <a:ea typeface="ＭＳ ゴシック"/>
              </a:rPr>
              <a:t>E23    10/19/2010</a:t>
            </a:r>
            <a:br>
              <a:rPr lang="en-US" b="0" i="0" u="none" strike="noStrike" baseline="0" smtClean="0">
                <a:latin typeface="Segoe"/>
                <a:ea typeface="ＭＳ ゴシック"/>
              </a:rPr>
            </a:br>
            <a:r>
              <a:rPr lang="en-US" b="0" i="0" u="none" strike="noStrike" baseline="0" smtClean="0">
                <a:latin typeface="Segoe"/>
                <a:ea typeface="ＭＳ ゴシック"/>
              </a:rPr>
              <a:t>E27</a:t>
            </a:r>
            <a:r>
              <a:rPr lang="en-US" b="0" i="0" u="none" strike="noStrike" baseline="0" smtClean="0">
                <a:latin typeface="Times New Roman"/>
                <a:ea typeface="ＭＳ ゴシック"/>
              </a:rPr>
              <a:t>     </a:t>
            </a:r>
            <a:r>
              <a:rPr lang="en-US" b="0" i="0" u="none" strike="noStrike" baseline="0" smtClean="0">
                <a:latin typeface="Segoe"/>
                <a:ea typeface="ＭＳ ゴシック"/>
              </a:rPr>
              <a:t>7/5/2012</a:t>
            </a:r>
            <a:br>
              <a:rPr lang="en-US" b="0" i="0" u="none" strike="noStrike" baseline="0" smtClean="0">
                <a:latin typeface="Segoe"/>
                <a:ea typeface="ＭＳ ゴシック"/>
              </a:rPr>
            </a:br>
            <a:r>
              <a:rPr lang="en-US" b="0" i="0" u="none" strike="noStrike" baseline="0" smtClean="0">
                <a:latin typeface="Segoe"/>
                <a:ea typeface="ＭＳ ゴシック"/>
              </a:rPr>
              <a:t>E33</a:t>
            </a:r>
            <a:r>
              <a:rPr lang="en-US" b="0" i="0" u="none" strike="noStrike" baseline="0" smtClean="0">
                <a:latin typeface="Times New Roman"/>
                <a:ea typeface="ＭＳ ゴシック"/>
              </a:rPr>
              <a:t>     </a:t>
            </a:r>
            <a:r>
              <a:rPr lang="en-US" b="0" i="0" u="none" strike="noStrike" baseline="0" smtClean="0">
                <a:latin typeface="Segoe"/>
                <a:ea typeface="ＭＳ ゴシック"/>
              </a:rPr>
              <a:t>2/2/2011</a:t>
            </a:r>
            <a:br>
              <a:rPr lang="en-US" b="0" i="0" u="none" strike="noStrike" baseline="0" smtClean="0">
                <a:latin typeface="Segoe"/>
                <a:ea typeface="ＭＳ ゴシック"/>
              </a:rPr>
            </a:br>
            <a:r>
              <a:rPr lang="en-US" b="0" i="0" u="none" strike="noStrike" baseline="0" smtClean="0">
                <a:latin typeface="Segoe"/>
                <a:ea typeface="ＭＳ ゴシック"/>
              </a:rPr>
              <a:t>E38    8/15/2012</a:t>
            </a:r>
            <a:br>
              <a:rPr lang="en-US" b="0" i="0" u="none" strike="noStrike" baseline="0" smtClean="0">
                <a:latin typeface="Segoe"/>
                <a:ea typeface="ＭＳ ゴシック"/>
              </a:rPr>
            </a:br>
            <a:r>
              <a:rPr lang="en-US" b="0" i="0" u="none" strike="noStrike" baseline="0" smtClean="0">
                <a:latin typeface="Segoe"/>
                <a:ea typeface="ＭＳ ゴシック"/>
              </a:rPr>
              <a:t>E39    7/14/2011</a:t>
            </a:r>
            <a:br>
              <a:rPr lang="en-US" b="0" i="0" u="none" strike="noStrike" baseline="0" smtClean="0">
                <a:latin typeface="Segoe"/>
                <a:ea typeface="ＭＳ ゴシック"/>
              </a:rPr>
            </a:br>
            <a:r>
              <a:rPr lang="en-US" b="0" i="0" u="none" strike="noStrike" baseline="0" smtClean="0">
                <a:latin typeface="Segoe"/>
                <a:ea typeface="ＭＳ ゴシック"/>
              </a:rPr>
              <a:t>E44    9/1/2012</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spTree>
    <p:extLst>
      <p:ext uri="{BB962C8B-B14F-4D97-AF65-F5344CB8AC3E}">
        <p14:creationId xmlns:p14="http://schemas.microsoft.com/office/powerpoint/2010/main" val="169535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Create a Custom AutoFilter</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Select the </a:t>
            </a:r>
            <a:r>
              <a:rPr lang="en-US" b="1" i="0" u="none" strike="noStrike" baseline="0" smtClean="0">
                <a:latin typeface="Segoe"/>
                <a:ea typeface="ＭＳ ゴシック"/>
              </a:rPr>
              <a:t>Patients</a:t>
            </a:r>
            <a:r>
              <a:rPr lang="en-US" b="0" i="0" u="none" strike="noStrike" baseline="0" smtClean="0">
                <a:solidFill>
                  <a:srgbClr val="000000"/>
                </a:solidFill>
                <a:latin typeface="Segoe"/>
                <a:ea typeface="ＭＳ ゴシック"/>
              </a:rPr>
              <a:t> data range. The range should have automatically stretched to include the new column.</a:t>
            </a:r>
          </a:p>
          <a:p>
            <a:pPr lvl="1" rtl="0">
              <a:buAutoNum type="arabicPeriod" startAt="4"/>
            </a:pPr>
            <a:r>
              <a:rPr lang="en-US" b="0" i="0" u="none" strike="noStrike" baseline="0" smtClean="0">
                <a:solidFill>
                  <a:srgbClr val="000000"/>
                </a:solidFill>
                <a:latin typeface="Segoe"/>
                <a:ea typeface="ＭＳ ゴシック"/>
              </a:rPr>
              <a:t>On the DATA tab, in the Sort &amp; Filter group, click </a:t>
            </a:r>
            <a:r>
              <a:rPr lang="en-US" b="1" i="0" u="none" strike="noStrike" baseline="0" smtClean="0">
                <a:solidFill>
                  <a:srgbClr val="000000"/>
                </a:solidFill>
                <a:latin typeface="Segoe"/>
                <a:ea typeface="ＭＳ ゴシック"/>
              </a:rPr>
              <a:t>Filter</a:t>
            </a:r>
            <a:r>
              <a:rPr lang="en-US" b="0" i="0" u="none" strike="noStrike" baseline="0" smtClean="0">
                <a:solidFill>
                  <a:srgbClr val="000000"/>
                </a:solidFill>
                <a:latin typeface="Times New Roman"/>
                <a:ea typeface="ＭＳ ゴシック"/>
              </a:rPr>
              <a:t>.</a:t>
            </a:r>
          </a:p>
          <a:p>
            <a:pPr lvl="1" rtl="0">
              <a:buAutoNum type="arabicPeriod" startAt="4"/>
            </a:pPr>
            <a:r>
              <a:rPr lang="en-US" b="0" i="0" u="none" strike="noStrike" baseline="0" smtClean="0">
                <a:solidFill>
                  <a:srgbClr val="000000"/>
                </a:solidFill>
                <a:latin typeface="Segoe"/>
                <a:ea typeface="ＭＳ ゴシック"/>
              </a:rPr>
              <a:t>Click the down arrow beside </a:t>
            </a:r>
            <a:r>
              <a:rPr lang="en-US" b="1" i="0" u="none" strike="noStrike" baseline="0" smtClean="0">
                <a:solidFill>
                  <a:srgbClr val="000000"/>
                </a:solidFill>
                <a:latin typeface="Segoe"/>
                <a:ea typeface="ＭＳ ゴシック"/>
              </a:rPr>
              <a:t>Hepatitis inoculation</a:t>
            </a:r>
            <a:r>
              <a:rPr lang="en-US" b="0" i="0" u="none" strike="noStrike" baseline="0" smtClean="0">
                <a:solidFill>
                  <a:srgbClr val="000000"/>
                </a:solidFill>
                <a:latin typeface="Segoe"/>
                <a:ea typeface="ＭＳ ゴシック"/>
              </a:rPr>
              <a:t>. In the menu, click </a:t>
            </a:r>
            <a:r>
              <a:rPr lang="en-US" b="1" i="0" u="none" strike="noStrike" baseline="0" smtClean="0">
                <a:solidFill>
                  <a:srgbClr val="000000"/>
                </a:solidFill>
                <a:latin typeface="Segoe"/>
                <a:ea typeface="ＭＳ ゴシック"/>
              </a:rPr>
              <a:t>Date Filters</a:t>
            </a:r>
            <a:r>
              <a:rPr lang="en-US" b="0" i="0" u="none" strike="noStrike" baseline="0" smtClean="0">
                <a:solidFill>
                  <a:srgbClr val="000000"/>
                </a:solidFill>
                <a:latin typeface="Segoe"/>
                <a:ea typeface="ＭＳ ゴシック"/>
              </a:rPr>
              <a:t>, and then click </a:t>
            </a:r>
            <a:r>
              <a:rPr lang="en-US" b="1" i="0" u="none" strike="noStrike" baseline="0" smtClean="0">
                <a:solidFill>
                  <a:srgbClr val="000000"/>
                </a:solidFill>
                <a:latin typeface="Segoe"/>
                <a:ea typeface="ＭＳ ゴシック"/>
              </a:rPr>
              <a:t>Custom Filter</a:t>
            </a:r>
            <a:r>
              <a:rPr lang="en-US" b="0" i="0" u="none" strike="noStrike" baseline="0" smtClean="0">
                <a:solidFill>
                  <a:srgbClr val="000000"/>
                </a:solidFill>
                <a:latin typeface="Segoe"/>
                <a:ea typeface="ＭＳ ゴシック"/>
              </a:rPr>
              <a:t>. The Custom AutoFilter dialog box opens.</a:t>
            </a:r>
          </a:p>
          <a:p>
            <a:pPr lvl="1" rtl="0">
              <a:buAutoNum type="arabicPeriod" startAt="4"/>
            </a:pPr>
            <a:r>
              <a:rPr lang="en-US" b="0" i="0" u="none" strike="noStrike" baseline="0" smtClean="0">
                <a:latin typeface="Segoe"/>
                <a:ea typeface="ＭＳ ゴシック"/>
              </a:rPr>
              <a:t>In the first list box just below Hepatitis inoculation</a:t>
            </a:r>
            <a:r>
              <a:rPr lang="en-US" b="0" i="0" u="none" strike="noStrike" baseline="0" smtClean="0">
                <a:solidFill>
                  <a:srgbClr val="000000"/>
                </a:solidFill>
                <a:latin typeface="Segoe"/>
                <a:ea typeface="ＭＳ ゴシック"/>
              </a:rPr>
              <a:t>, choose </a:t>
            </a:r>
            <a:r>
              <a:rPr lang="en-US" b="1" i="0" u="none" strike="noStrike" baseline="0" smtClean="0">
                <a:solidFill>
                  <a:srgbClr val="000000"/>
                </a:solidFill>
                <a:latin typeface="Segoe"/>
                <a:ea typeface="ＭＳ ゴシック"/>
              </a:rPr>
              <a:t>is before</a:t>
            </a:r>
            <a:r>
              <a:rPr lang="en-US" b="0" i="0" u="none" strike="noStrike" baseline="0" smtClean="0">
                <a:solidFill>
                  <a:srgbClr val="000000"/>
                </a:solidFill>
                <a:latin typeface="Segoe"/>
                <a:ea typeface="ＭＳ ゴシック"/>
              </a:rPr>
              <a:t>. In the box to the right, type </a:t>
            </a:r>
            <a:r>
              <a:rPr lang="en-US" b="1" i="0" u="none" strike="noStrike" baseline="0" smtClean="0">
                <a:solidFill>
                  <a:srgbClr val="000000"/>
                </a:solidFill>
                <a:latin typeface="Segoe"/>
                <a:ea typeface="ＭＳ ゴシック"/>
              </a:rPr>
              <a:t>1/1/2012</a:t>
            </a:r>
            <a:r>
              <a:rPr lang="en-US" b="0" i="0" u="none" strike="noStrike" baseline="0" smtClean="0">
                <a:solidFill>
                  <a:srgbClr val="000000"/>
                </a:solidFill>
                <a:latin typeface="Times New Roman"/>
                <a:ea typeface="ＭＳ ゴシック"/>
              </a:rPr>
              <a:t>.</a:t>
            </a:r>
          </a:p>
          <a:p>
            <a:pPr lvl="1" rtl="0">
              <a:buAutoNum type="arabicPeriod" startAt="4"/>
            </a:pPr>
            <a:r>
              <a:rPr lang="en-US" b="0" i="0" u="none" strike="noStrike" baseline="0" smtClean="0">
                <a:latin typeface="Segoe"/>
                <a:ea typeface="ＭＳ ゴシック"/>
              </a:rPr>
              <a:t>Click the </a:t>
            </a:r>
            <a:r>
              <a:rPr lang="en-US" b="1" i="0" u="none" strike="noStrike" baseline="0" smtClean="0">
                <a:latin typeface="Segoe"/>
                <a:ea typeface="ＭＳ ゴシック"/>
              </a:rPr>
              <a:t>Or</a:t>
            </a:r>
            <a:r>
              <a:rPr lang="en-US" b="0" i="0" u="none" strike="noStrike" baseline="0" smtClean="0">
                <a:solidFill>
                  <a:srgbClr val="000000"/>
                </a:solidFill>
                <a:latin typeface="Segoe"/>
                <a:ea typeface="ＭＳ ゴシック"/>
              </a:rPr>
              <a:t> button between the two rows of list boxes.</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46</a:t>
            </a:fld>
            <a:endParaRPr lang="en-US" dirty="0"/>
          </a:p>
        </p:txBody>
      </p:sp>
    </p:spTree>
    <p:extLst>
      <p:ext uri="{BB962C8B-B14F-4D97-AF65-F5344CB8AC3E}">
        <p14:creationId xmlns:p14="http://schemas.microsoft.com/office/powerpoint/2010/main" val="2588179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Create a Custom AutoFilter</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solidFill>
                  <a:srgbClr val="000000"/>
                </a:solidFill>
                <a:latin typeface="Segoe"/>
                <a:ea typeface="ＭＳ ゴシック"/>
              </a:rPr>
              <a:t>In the second list box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below Or, choose </a:t>
            </a:r>
            <a:r>
              <a:rPr lang="en-US" b="1" i="0" u="none" strike="noStrike" baseline="0" smtClean="0">
                <a:solidFill>
                  <a:srgbClr val="000000"/>
                </a:solidFill>
                <a:latin typeface="Segoe"/>
                <a:ea typeface="ＭＳ ゴシック"/>
              </a:rPr>
              <a:t>equals</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Leave the list box blank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(literally meaning “blank”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or “nothing”). The dialog</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box should now appear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as shown at  right.</a:t>
            </a:r>
          </a:p>
          <a:p>
            <a:pPr lvl="1" rtl="0">
              <a:buAutoNum type="arabicPeriod" startAt="9"/>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After the dialog box disappears, Excel filters out all entries in the patient list where the patient is known to have had a hepatitis inoculation in 2012 or later. What remains are both the animals known to have been inoculated in 2011 or earlier, or whose inoculation dates are not known.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47</a:t>
            </a:fld>
            <a:endParaRPr lang="en-US" dirty="0"/>
          </a:p>
        </p:txBody>
      </p:sp>
      <p:pic>
        <p:nvPicPr>
          <p:cNvPr id="7" name="Picture 6" descr="09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676400"/>
            <a:ext cx="3826271" cy="2269504"/>
          </a:xfrm>
          <a:prstGeom prst="rect">
            <a:avLst/>
          </a:prstGeom>
        </p:spPr>
      </p:pic>
    </p:spTree>
    <p:extLst>
      <p:ext uri="{BB962C8B-B14F-4D97-AF65-F5344CB8AC3E}">
        <p14:creationId xmlns:p14="http://schemas.microsoft.com/office/powerpoint/2010/main" val="629552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Create a Custom AutoFilter</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latin typeface="Segoe"/>
                <a:ea typeface="ＭＳ ゴシック"/>
              </a:rPr>
              <a:t>Click the filter button beside Hepatitis inoculation</a:t>
            </a:r>
            <a:r>
              <a:rPr lang="en-US" b="0" i="0" u="none" strike="noStrike" baseline="0" smtClean="0">
                <a:solidFill>
                  <a:srgbClr val="000000"/>
                </a:solidFill>
                <a:latin typeface="Segoe"/>
                <a:ea typeface="ＭＳ ゴシック"/>
              </a:rPr>
              <a:t> again. In the menu, click </a:t>
            </a:r>
            <a:r>
              <a:rPr lang="en-US" b="1" i="0" u="none" strike="noStrike" baseline="0" smtClean="0">
                <a:solidFill>
                  <a:srgbClr val="000000"/>
                </a:solidFill>
                <a:latin typeface="Segoe"/>
                <a:ea typeface="ＭＳ ゴシック"/>
              </a:rPr>
              <a:t>Date Filters</a:t>
            </a:r>
            <a:r>
              <a:rPr lang="en-US" b="0" i="0"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and then click </a:t>
            </a:r>
            <a:r>
              <a:rPr lang="en-US" b="1" i="0" u="none" strike="noStrike" baseline="0" smtClean="0">
                <a:solidFill>
                  <a:srgbClr val="000000"/>
                </a:solidFill>
                <a:latin typeface="Segoe"/>
                <a:ea typeface="ＭＳ ゴシック"/>
              </a:rPr>
              <a:t>Custom Filter</a:t>
            </a:r>
            <a:r>
              <a:rPr lang="en-US" b="0" i="0" u="none" strike="noStrike" baseline="0" smtClean="0">
                <a:solidFill>
                  <a:srgbClr val="000000"/>
                </a:solidFill>
                <a:latin typeface="Times New Roman"/>
                <a:ea typeface="ＭＳ ゴシック"/>
              </a:rPr>
              <a:t>.</a:t>
            </a:r>
          </a:p>
          <a:p>
            <a:pPr lvl="1" rtl="0">
              <a:buAutoNum type="arabicPeriod" startAt="11"/>
            </a:pPr>
            <a:r>
              <a:rPr lang="en-US" b="0" i="0" u="none" strike="noStrike" baseline="0" smtClean="0">
                <a:solidFill>
                  <a:srgbClr val="000000"/>
                </a:solidFill>
                <a:latin typeface="Segoe"/>
                <a:ea typeface="ＭＳ ゴシック"/>
              </a:rPr>
              <a:t>In the second list box that currently reads equals, choose the blank entry at the top of the list. The box should now be empty.</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48</a:t>
            </a:fld>
            <a:endParaRPr lang="en-US" dirty="0"/>
          </a:p>
        </p:txBody>
      </p:sp>
    </p:spTree>
    <p:extLst>
      <p:ext uri="{BB962C8B-B14F-4D97-AF65-F5344CB8AC3E}">
        <p14:creationId xmlns:p14="http://schemas.microsoft.com/office/powerpoint/2010/main" val="27772811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Create a Custom AutoFilter</a:t>
            </a:r>
          </a:p>
        </p:txBody>
      </p:sp>
      <p:sp>
        <p:nvSpPr>
          <p:cNvPr id="3" name="Text Placeholder 2"/>
          <p:cNvSpPr>
            <a:spLocks noGrp="1"/>
          </p:cNvSpPr>
          <p:nvPr>
            <p:ph type="body" idx="1"/>
          </p:nvPr>
        </p:nvSpPr>
        <p:spPr/>
        <p:txBody>
          <a:bodyPr/>
          <a:lstStyle/>
          <a:p>
            <a:pPr lvl="1" rtl="0">
              <a:buFont typeface="+mj-lt"/>
              <a:buAutoNum type="arabicPeriod" startAt="13"/>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The list should now show only the five animals known to have been inoculated in 2011 or earlier (below).</a:t>
            </a:r>
          </a:p>
          <a:p>
            <a:pPr lvl="1" rtl="0">
              <a:buAutoNum type="arabicPeriod" startAt="13"/>
            </a:pPr>
            <a:r>
              <a:rPr lang="en-US" b="0" i="0" u="none" strike="noStrike" baseline="0" smtClean="0">
                <a:latin typeface="Segoe"/>
                <a:ea typeface="ＭＳ ゴシック"/>
              </a:rPr>
              <a:t>Click the filter </a:t>
            </a:r>
            <a:br>
              <a:rPr lang="en-US" b="0" i="0" u="none" strike="noStrike" baseline="0" smtClean="0">
                <a:latin typeface="Segoe"/>
                <a:ea typeface="ＭＳ ゴシック"/>
              </a:rPr>
            </a:br>
            <a:r>
              <a:rPr lang="en-US" b="0" i="0" u="none" strike="noStrike" baseline="0" smtClean="0">
                <a:latin typeface="Segoe"/>
                <a:ea typeface="ＭＳ ゴシック"/>
              </a:rPr>
              <a:t>button beside </a:t>
            </a:r>
            <a:br>
              <a:rPr lang="en-US" b="0" i="0" u="none" strike="noStrike" baseline="0" smtClean="0">
                <a:latin typeface="Segoe"/>
                <a:ea typeface="ＭＳ ゴシック"/>
              </a:rPr>
            </a:br>
            <a:r>
              <a:rPr lang="en-US" b="1" i="0" u="none" strike="noStrike" baseline="0" smtClean="0">
                <a:latin typeface="Segoe"/>
                <a:ea typeface="ＭＳ ゴシック"/>
              </a:rPr>
              <a:t>Hepatitis </a:t>
            </a:r>
            <a:br>
              <a:rPr lang="en-US" b="1" i="0" u="none" strike="noStrike" baseline="0" smtClean="0">
                <a:latin typeface="Segoe"/>
                <a:ea typeface="ＭＳ ゴシック"/>
              </a:rPr>
            </a:br>
            <a:r>
              <a:rPr lang="en-US" b="1" i="0" u="none" strike="noStrike" baseline="0" smtClean="0">
                <a:latin typeface="Segoe"/>
                <a:ea typeface="ＭＳ ゴシック"/>
              </a:rPr>
              <a:t>inoculation</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again. In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menu, choose </a:t>
            </a:r>
            <a:br>
              <a:rPr lang="en-US" b="0"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Clear Filter </a:t>
            </a:r>
            <a:br>
              <a:rPr lang="en-US" b="1"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from </a:t>
            </a:r>
            <a:br>
              <a:rPr lang="en-US" b="1"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“Hepatitis inoculation”</a:t>
            </a:r>
            <a:r>
              <a:rPr lang="en-US" b="0" i="0" u="none" strike="noStrike" baseline="0" smtClean="0">
                <a:solidFill>
                  <a:srgbClr val="000000"/>
                </a:solidFill>
                <a:latin typeface="Times New Roman"/>
                <a:ea typeface="ＭＳ ゴシック"/>
              </a:rPr>
              <a:t>.</a:t>
            </a:r>
          </a:p>
          <a:p>
            <a:pPr lvl="0" rtl="0"/>
            <a:r>
              <a:rPr lang="en-US" b="1" i="0" u="none" strike="noStrike" baseline="0" smtClean="0">
                <a:latin typeface="Segoe"/>
                <a:ea typeface="ＭＳ ゴシック"/>
              </a:rPr>
              <a:t>PAUSE. SAVE</a:t>
            </a:r>
            <a:r>
              <a:rPr lang="en-US" b="0" i="0" u="none" strike="noStrike" baseline="0" smtClean="0">
                <a:latin typeface="Segoe"/>
                <a:ea typeface="ＭＳ ゴシック"/>
              </a:rPr>
              <a:t> the workbook and leave it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49</a:t>
            </a:fld>
            <a:endParaRPr lang="en-US" dirty="0"/>
          </a:p>
        </p:txBody>
      </p:sp>
      <p:pic>
        <p:nvPicPr>
          <p:cNvPr id="7" name="Picture 6" descr="09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2438400"/>
            <a:ext cx="5204315" cy="2655108"/>
          </a:xfrm>
          <a:prstGeom prst="rect">
            <a:avLst/>
          </a:prstGeom>
        </p:spPr>
      </p:pic>
    </p:spTree>
    <p:extLst>
      <p:ext uri="{BB962C8B-B14F-4D97-AF65-F5344CB8AC3E}">
        <p14:creationId xmlns:p14="http://schemas.microsoft.com/office/powerpoint/2010/main" val="534619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Open a Non-Native File Directly in Excel</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latin typeface="Segoe"/>
                <a:ea typeface="ＭＳ ゴシック"/>
              </a:rPr>
              <a:t>In Step 1 of the Text Import </a:t>
            </a:r>
            <a:br>
              <a:rPr lang="en-US" sz="2000" b="0" i="0" u="none" strike="noStrike" baseline="0" smtClean="0">
                <a:latin typeface="Segoe"/>
                <a:ea typeface="ＭＳ ゴシック"/>
              </a:rPr>
            </a:br>
            <a:r>
              <a:rPr lang="en-US" sz="2000" b="0" i="0" u="none" strike="noStrike" baseline="0" smtClean="0">
                <a:latin typeface="Segoe"/>
                <a:ea typeface="ＭＳ ゴシック"/>
              </a:rPr>
              <a:t>Wizard, notice the preview </a:t>
            </a:r>
            <a:br>
              <a:rPr lang="en-US" sz="2000" b="0" i="0" u="none" strike="noStrike" baseline="0" smtClean="0">
                <a:latin typeface="Segoe"/>
                <a:ea typeface="ＭＳ ゴシック"/>
              </a:rPr>
            </a:br>
            <a:r>
              <a:rPr lang="en-US" sz="2000" b="0" i="0" u="none" strike="noStrike" baseline="0" smtClean="0">
                <a:latin typeface="Segoe"/>
                <a:ea typeface="ＭＳ ゴシック"/>
              </a:rPr>
              <a:t>at the bottom (riht). This is </a:t>
            </a:r>
            <a:br>
              <a:rPr lang="en-US" sz="2000" b="0" i="0" u="none" strike="noStrike" baseline="0" smtClean="0">
                <a:latin typeface="Segoe"/>
                <a:ea typeface="ＭＳ ゴシック"/>
              </a:rPr>
            </a:br>
            <a:r>
              <a:rPr lang="en-US" sz="2000" b="0" i="0" u="none" strike="noStrike" baseline="0" smtClean="0">
                <a:latin typeface="Segoe"/>
                <a:ea typeface="ＭＳ ゴシック"/>
              </a:rPr>
              <a:t>Excel’s best guess, for the </a:t>
            </a:r>
            <a:br>
              <a:rPr lang="en-US" sz="2000" b="0" i="0" u="none" strike="noStrike" baseline="0" smtClean="0">
                <a:latin typeface="Segoe"/>
                <a:ea typeface="ＭＳ ゴシック"/>
              </a:rPr>
            </a:br>
            <a:r>
              <a:rPr lang="en-US" sz="2000" b="0" i="0" u="none" strike="noStrike" baseline="0" smtClean="0">
                <a:latin typeface="Segoe"/>
                <a:ea typeface="ＭＳ ゴシック"/>
              </a:rPr>
              <a:t>moment, as to how the </a:t>
            </a:r>
            <a:br>
              <a:rPr lang="en-US" sz="2000" b="0" i="0" u="none" strike="noStrike" baseline="0" smtClean="0">
                <a:latin typeface="Segoe"/>
                <a:ea typeface="ＭＳ ゴシック"/>
              </a:rPr>
            </a:br>
            <a:r>
              <a:rPr lang="en-US" sz="2000" b="0" i="0" u="none" strike="noStrike" baseline="0" smtClean="0">
                <a:latin typeface="Segoe"/>
                <a:ea typeface="ＭＳ ゴシック"/>
              </a:rPr>
              <a:t>data should be formatted. </a:t>
            </a:r>
            <a:br>
              <a:rPr lang="en-US" sz="2000" b="0" i="0" u="none" strike="noStrike" baseline="0" smtClean="0">
                <a:latin typeface="Segoe"/>
                <a:ea typeface="ＭＳ ゴシック"/>
              </a:rPr>
            </a:br>
            <a:r>
              <a:rPr lang="en-US" sz="2000" b="0" i="0" u="none" strike="noStrike" baseline="0" smtClean="0">
                <a:latin typeface="Segoe"/>
                <a:ea typeface="ＭＳ ゴシック"/>
              </a:rPr>
              <a:t>There are population </a:t>
            </a:r>
            <a:br>
              <a:rPr lang="en-US" sz="2000" b="0" i="0" u="none" strike="noStrike" baseline="0" smtClean="0">
                <a:latin typeface="Segoe"/>
                <a:ea typeface="ＭＳ ゴシック"/>
              </a:rPr>
            </a:br>
            <a:r>
              <a:rPr lang="en-US" sz="2000" b="0" i="0" u="none" strike="noStrike" baseline="0" smtClean="0">
                <a:latin typeface="Segoe"/>
                <a:ea typeface="ＭＳ ゴシック"/>
              </a:rPr>
              <a:t>figures rendered in </a:t>
            </a:r>
            <a:br>
              <a:rPr lang="en-US" sz="2000" b="0" i="0" u="none" strike="noStrike" baseline="0" smtClean="0">
                <a:latin typeface="Segoe"/>
                <a:ea typeface="ＭＳ ゴシック"/>
              </a:rPr>
            </a:br>
            <a:r>
              <a:rPr lang="en-US" sz="2000" b="0" i="0" u="none" strike="noStrike" baseline="0" smtClean="0">
                <a:latin typeface="Segoe"/>
                <a:ea typeface="ＭＳ ゴシック"/>
              </a:rPr>
              <a:t>“quotation marks” with </a:t>
            </a:r>
            <a:br>
              <a:rPr lang="en-US" sz="2000" b="0" i="0" u="none" strike="noStrike" baseline="0" smtClean="0">
                <a:latin typeface="Segoe"/>
                <a:ea typeface="ＭＳ ゴシック"/>
              </a:rPr>
            </a:br>
            <a:r>
              <a:rPr lang="en-US" sz="2000" b="0" i="0" u="none" strike="noStrike" baseline="0" smtClean="0">
                <a:latin typeface="Segoe"/>
                <a:ea typeface="ＭＳ ゴシック"/>
              </a:rPr>
              <a:t>commas between each </a:t>
            </a:r>
            <a:br>
              <a:rPr lang="en-US" sz="2000" b="0" i="0" u="none" strike="noStrike" baseline="0" smtClean="0">
                <a:latin typeface="Segoe"/>
                <a:ea typeface="ＭＳ ゴシック"/>
              </a:rPr>
            </a:br>
            <a:r>
              <a:rPr lang="en-US" sz="2000" b="0" i="0" u="none" strike="noStrike" baseline="0" smtClean="0">
                <a:latin typeface="Segoe"/>
                <a:ea typeface="ＭＳ ゴシック"/>
              </a:rPr>
              <a:t>figure. Here, each comma acts as the delimiter, and it’s difficult to judge whether each figure between the commas will be the same length. Under Choose the file type that best describes your data, choose </a:t>
            </a:r>
            <a:r>
              <a:rPr lang="en-US" sz="2000" b="1" i="0" u="none" strike="noStrike" baseline="0" smtClean="0">
                <a:latin typeface="Segoe"/>
                <a:ea typeface="ＭＳ ゴシック"/>
              </a:rPr>
              <a:t>Delimited</a:t>
            </a:r>
            <a:r>
              <a:rPr lang="en-US" sz="2000" b="0" i="0" u="none" strike="noStrike" baseline="0" smtClean="0">
                <a:latin typeface="Segoe"/>
                <a:ea typeface="ＭＳ ゴシック"/>
              </a:rPr>
              <a:t>, and select </a:t>
            </a:r>
            <a:r>
              <a:rPr lang="en-US" sz="2000" b="1" i="0" u="none" strike="noStrike" baseline="0" smtClean="0">
                <a:latin typeface="Segoe"/>
                <a:ea typeface="ＭＳ ゴシック"/>
              </a:rPr>
              <a:t>My data has headers</a:t>
            </a:r>
            <a:r>
              <a:rPr lang="en-US" sz="2000"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pic>
        <p:nvPicPr>
          <p:cNvPr id="7" name="Picture 6" descr="09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137" y="1676400"/>
            <a:ext cx="3924666" cy="2795323"/>
          </a:xfrm>
          <a:prstGeom prst="rect">
            <a:avLst/>
          </a:prstGeom>
        </p:spPr>
      </p:pic>
    </p:spTree>
    <p:extLst>
      <p:ext uri="{BB962C8B-B14F-4D97-AF65-F5344CB8AC3E}">
        <p14:creationId xmlns:p14="http://schemas.microsoft.com/office/powerpoint/2010/main" val="17680600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Filter Data Using Cell Attributes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In the Patient list</a:t>
            </a:r>
            <a:r>
              <a:rPr lang="en-US" b="0" i="0" u="none" strike="noStrike" baseline="0" smtClean="0">
                <a:solidFill>
                  <a:srgbClr val="000000"/>
                </a:solidFill>
                <a:latin typeface="Segoe"/>
                <a:ea typeface="ＭＳ ゴシック"/>
              </a:rPr>
              <a:t> worksheet, click the </a:t>
            </a:r>
            <a:r>
              <a:rPr lang="en-US" b="1" i="0" u="none" strike="noStrike" baseline="0" smtClean="0">
                <a:solidFill>
                  <a:srgbClr val="000000"/>
                </a:solidFill>
                <a:latin typeface="Segoe"/>
                <a:ea typeface="ＭＳ ゴシック"/>
              </a:rPr>
              <a:t>Spayed/Neutered </a:t>
            </a:r>
            <a:r>
              <a:rPr lang="en-US" b="0" i="0" u="none" strike="noStrike" baseline="0" smtClean="0">
                <a:solidFill>
                  <a:srgbClr val="000000"/>
                </a:solidFill>
                <a:latin typeface="Segoe"/>
                <a:ea typeface="ＭＳ ゴシック"/>
              </a:rPr>
              <a:t>button</a:t>
            </a:r>
            <a:r>
              <a:rPr lang="en-US" b="1" i="0"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down arrow.</a:t>
            </a:r>
          </a:p>
          <a:p>
            <a:pPr lvl="1" rtl="0"/>
            <a:r>
              <a:rPr lang="en-US" b="0" i="0" u="none" strike="noStrike" baseline="0" smtClean="0">
                <a:solidFill>
                  <a:srgbClr val="000000"/>
                </a:solidFill>
                <a:latin typeface="Segoe"/>
                <a:ea typeface="ＭＳ ゴシック"/>
              </a:rPr>
              <a:t>In the menu, click </a:t>
            </a:r>
            <a:r>
              <a:rPr lang="en-US" b="1" i="0" u="none" strike="noStrike" baseline="0" smtClean="0">
                <a:solidFill>
                  <a:srgbClr val="000000"/>
                </a:solidFill>
                <a:latin typeface="Segoe"/>
                <a:ea typeface="ＭＳ ゴシック"/>
              </a:rPr>
              <a:t>Filter by Color</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In the popup menu, choose the pink swatch. Excel now shows only those animals that have been spayed or neutered.</a:t>
            </a:r>
          </a:p>
          <a:p>
            <a:pPr lvl="0" rtl="0"/>
            <a:r>
              <a:rPr lang="en-US" b="1" i="0" u="none" strike="noStrike" baseline="0" smtClean="0">
                <a:latin typeface="Segoe"/>
                <a:ea typeface="ＭＳ ゴシック"/>
              </a:rPr>
              <a:t>PAUSE. SAVE</a:t>
            </a:r>
            <a:r>
              <a:rPr lang="en-US" b="0" i="0" u="none" strike="noStrike" baseline="0" smtClean="0">
                <a:latin typeface="Segoe"/>
                <a:ea typeface="ＭＳ ゴシック"/>
              </a:rPr>
              <a:t> the workbook and leave it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50</a:t>
            </a:fld>
            <a:endParaRPr lang="en-US" dirty="0"/>
          </a:p>
        </p:txBody>
      </p:sp>
    </p:spTree>
    <p:extLst>
      <p:ext uri="{BB962C8B-B14F-4D97-AF65-F5344CB8AC3E}">
        <p14:creationId xmlns:p14="http://schemas.microsoft.com/office/powerpoint/2010/main" val="3338764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Group and Ungroup Data</a:t>
            </a:r>
            <a:endParaRPr lang="en-US" b="0" i="0" u="none" strike="noStrike" baseline="0" smtClean="0">
              <a:solidFill>
                <a:srgbClr val="007233"/>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a:t>
            </a:r>
          </a:p>
          <a:p>
            <a:pPr lvl="1" rtl="0"/>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current workbook as </a:t>
            </a:r>
            <a:r>
              <a:rPr lang="en-US" b="1" i="1" u="none" strike="noStrike" baseline="0" smtClean="0">
                <a:latin typeface="Segoe"/>
                <a:ea typeface="ＭＳ ゴシック"/>
              </a:rPr>
              <a:t>09 Vet Clinic Patients 130114 Solution</a:t>
            </a:r>
            <a:r>
              <a:rPr lang="en-US" b="0" i="0" u="none" strike="noStrike" baseline="0" smtClean="0">
                <a:latin typeface="Segoe"/>
                <a:ea typeface="ＭＳ ゴシック"/>
              </a:rPr>
              <a:t>. Grouping data is best reserved for final reports and not for active databases where new data might be entered later</a:t>
            </a:r>
            <a:r>
              <a:rPr lang="en-US" b="0" i="0" u="none" strike="noStrike" baseline="0" smtClean="0">
                <a:latin typeface="Times New Roman"/>
                <a:ea typeface="ＭＳ ゴシック"/>
              </a:rPr>
              <a:t>.</a:t>
            </a:r>
          </a:p>
          <a:p>
            <a:pPr lvl="1" rtl="0"/>
            <a:r>
              <a:rPr lang="en-US" b="0" i="0" u="none" strike="noStrike" baseline="0" smtClean="0">
                <a:solidFill>
                  <a:srgbClr val="000000"/>
                </a:solidFill>
                <a:latin typeface="Segoe"/>
                <a:ea typeface="ＭＳ ゴシック"/>
              </a:rPr>
              <a:t>With the Patient list worksheet active, on the DATA tab, in the Sort &amp; Filter group, click </a:t>
            </a:r>
            <a:r>
              <a:rPr lang="en-US" b="1" i="0" u="none" strike="noStrike" baseline="0" smtClean="0">
                <a:solidFill>
                  <a:srgbClr val="000000"/>
                </a:solidFill>
                <a:latin typeface="Segoe"/>
                <a:ea typeface="ＭＳ ゴシック"/>
              </a:rPr>
              <a:t>Clear</a:t>
            </a:r>
            <a:r>
              <a:rPr lang="en-US" b="0" i="0" u="none" strike="noStrike" baseline="0" smtClean="0">
                <a:solidFill>
                  <a:srgbClr val="000000"/>
                </a:solidFill>
                <a:latin typeface="Times New Roman"/>
                <a:ea typeface="ＭＳ ゴシック"/>
              </a:rPr>
              <a:t>.</a:t>
            </a:r>
          </a:p>
          <a:p>
            <a:pPr lvl="1"/>
            <a:r>
              <a:rPr lang="en-US">
                <a:latin typeface="Segoe"/>
                <a:ea typeface="ＭＳ ゴシック"/>
              </a:rPr>
              <a:t>Click the down arrow button beside </a:t>
            </a:r>
            <a:r>
              <a:rPr lang="en-US" b="1">
                <a:latin typeface="Segoe"/>
                <a:ea typeface="ＭＳ ゴシック"/>
              </a:rPr>
              <a:t>Cat or Dog?</a:t>
            </a:r>
            <a:r>
              <a:rPr lang="en-US">
                <a:solidFill>
                  <a:srgbClr val="000000"/>
                </a:solidFill>
                <a:latin typeface="Segoe"/>
                <a:ea typeface="ＭＳ ゴシック"/>
              </a:rPr>
              <a:t> In the menu, click </a:t>
            </a:r>
            <a:r>
              <a:rPr lang="en-US" b="1">
                <a:solidFill>
                  <a:srgbClr val="000000"/>
                </a:solidFill>
                <a:latin typeface="Segoe"/>
                <a:ea typeface="ＭＳ ゴシック"/>
              </a:rPr>
              <a:t>Sort A to Z</a:t>
            </a:r>
            <a:r>
              <a:rPr lang="en-US">
                <a:solidFill>
                  <a:srgbClr val="000000"/>
                </a:solidFill>
                <a:latin typeface="Segoe"/>
                <a:ea typeface="ＭＳ ゴシック"/>
              </a:rPr>
              <a:t>. Now, all the cats are clustered together at the top, and dogs at the bottom.</a:t>
            </a:r>
          </a:p>
          <a:p>
            <a:pPr lvl="1"/>
            <a:r>
              <a:rPr lang="en-US">
                <a:solidFill>
                  <a:srgbClr val="000000"/>
                </a:solidFill>
                <a:latin typeface="Segoe"/>
                <a:ea typeface="ＭＳ ゴシック"/>
              </a:rPr>
              <a:t>Right-click the heading for row </a:t>
            </a:r>
            <a:r>
              <a:rPr lang="en-US" b="1">
                <a:solidFill>
                  <a:srgbClr val="000000"/>
                </a:solidFill>
                <a:latin typeface="Segoe"/>
                <a:ea typeface="ＭＳ ゴシック"/>
              </a:rPr>
              <a:t>30</a:t>
            </a:r>
            <a:r>
              <a:rPr lang="en-US">
                <a:solidFill>
                  <a:srgbClr val="000000"/>
                </a:solidFill>
                <a:latin typeface="Segoe"/>
                <a:ea typeface="ＭＳ ゴシック"/>
              </a:rPr>
              <a:t>, the row where the first dog appears. Click </a:t>
            </a:r>
            <a:r>
              <a:rPr lang="en-US" b="1">
                <a:solidFill>
                  <a:srgbClr val="000000"/>
                </a:solidFill>
                <a:latin typeface="Segoe"/>
                <a:ea typeface="ＭＳ ゴシック"/>
              </a:rPr>
              <a:t>Insert</a:t>
            </a:r>
            <a:r>
              <a:rPr lang="en-US">
                <a:solidFill>
                  <a:srgbClr val="000000"/>
                </a:solidFill>
                <a:latin typeface="Segoe"/>
                <a:ea typeface="ＭＳ ゴシック"/>
              </a:rPr>
              <a:t> in the shortcut menu.</a:t>
            </a:r>
          </a:p>
          <a:p>
            <a:pPr lvl="1" rtl="0"/>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51</a:t>
            </a:fld>
            <a:endParaRPr lang="en-US" dirty="0"/>
          </a:p>
        </p:txBody>
      </p:sp>
    </p:spTree>
    <p:extLst>
      <p:ext uri="{BB962C8B-B14F-4D97-AF65-F5344CB8AC3E}">
        <p14:creationId xmlns:p14="http://schemas.microsoft.com/office/powerpoint/2010/main" val="2390063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Group and Ungroup Data</a:t>
            </a:r>
            <a:endParaRPr lang="en-US" b="0" i="0" u="none" strike="noStrike" baseline="0" smtClean="0">
              <a:solidFill>
                <a:srgbClr val="007233"/>
              </a:solidFill>
              <a:latin typeface="Times New Roman"/>
              <a:ea typeface="ＭＳ ゴシック"/>
            </a:endParaRPr>
          </a:p>
        </p:txBody>
      </p:sp>
      <p:sp>
        <p:nvSpPr>
          <p:cNvPr id="3" name="Text Placeholder 2"/>
          <p:cNvSpPr>
            <a:spLocks noGrp="1"/>
          </p:cNvSpPr>
          <p:nvPr>
            <p:ph type="body" idx="1"/>
          </p:nvPr>
        </p:nvSpPr>
        <p:spPr/>
        <p:txBody>
          <a:bodyPr/>
          <a:lstStyle/>
          <a:p>
            <a:pPr lvl="1" rtl="0">
              <a:lnSpc>
                <a:spcPct val="90000"/>
              </a:lnSpc>
              <a:buFont typeface="+mj-lt"/>
              <a:buAutoNum type="arabicPeriod" startAt="5"/>
            </a:pPr>
            <a:r>
              <a:rPr lang="en-US" sz="2100" b="0" i="0" u="none" strike="noStrike" baseline="0" smtClean="0">
                <a:solidFill>
                  <a:srgbClr val="000000"/>
                </a:solidFill>
                <a:latin typeface="Segoe"/>
                <a:ea typeface="ＭＳ ゴシック"/>
              </a:rPr>
              <a:t>Select cell </a:t>
            </a:r>
            <a:r>
              <a:rPr lang="en-US" sz="2100" b="1" i="0" u="none" strike="noStrike" baseline="0" smtClean="0">
                <a:solidFill>
                  <a:srgbClr val="000000"/>
                </a:solidFill>
                <a:latin typeface="Segoe"/>
                <a:ea typeface="ＭＳ ゴシック"/>
              </a:rPr>
              <a:t>H30</a:t>
            </a:r>
            <a:r>
              <a:rPr lang="en-US" sz="2100" b="0" i="0" u="none" strike="noStrike" baseline="0" smtClean="0">
                <a:solidFill>
                  <a:srgbClr val="000000"/>
                </a:solidFill>
                <a:latin typeface="Segoe"/>
                <a:ea typeface="ＭＳ ゴシック"/>
              </a:rPr>
              <a:t>. Type </a:t>
            </a:r>
            <a:r>
              <a:rPr lang="en-US" sz="2100" b="1" i="0" u="none" strike="noStrike" baseline="0" smtClean="0">
                <a:solidFill>
                  <a:srgbClr val="000000"/>
                </a:solidFill>
                <a:latin typeface="Segoe"/>
                <a:ea typeface="ＭＳ ゴシック"/>
              </a:rPr>
              <a:t>Number of cats</a:t>
            </a:r>
            <a:r>
              <a:rPr lang="en-US" sz="2100" b="0" i="0" u="none" strike="noStrike" baseline="0" smtClean="0">
                <a:solidFill>
                  <a:srgbClr val="000000"/>
                </a:solidFill>
                <a:latin typeface="Times New Roman"/>
                <a:ea typeface="ＭＳ ゴシック"/>
              </a:rPr>
              <a:t>.</a:t>
            </a:r>
          </a:p>
          <a:p>
            <a:pPr lvl="1" rtl="0">
              <a:lnSpc>
                <a:spcPct val="90000"/>
              </a:lnSpc>
              <a:buAutoNum type="arabicPeriod" startAt="5"/>
            </a:pPr>
            <a:r>
              <a:rPr lang="en-US" sz="2100" b="0" i="0" u="none" strike="noStrike" baseline="0" smtClean="0">
                <a:solidFill>
                  <a:srgbClr val="000000"/>
                </a:solidFill>
                <a:latin typeface="Segoe"/>
                <a:ea typeface="ＭＳ ゴシック"/>
              </a:rPr>
              <a:t>Select cell </a:t>
            </a:r>
            <a:r>
              <a:rPr lang="en-US" sz="2100" b="1" i="0" u="none" strike="noStrike" baseline="0" smtClean="0">
                <a:solidFill>
                  <a:srgbClr val="000000"/>
                </a:solidFill>
                <a:latin typeface="Segoe"/>
                <a:ea typeface="ＭＳ ゴシック"/>
              </a:rPr>
              <a:t>G30</a:t>
            </a:r>
            <a:r>
              <a:rPr lang="en-US" sz="2100" b="0" i="0" u="none" strike="noStrike" baseline="0" smtClean="0">
                <a:solidFill>
                  <a:srgbClr val="000000"/>
                </a:solidFill>
                <a:latin typeface="Segoe"/>
                <a:ea typeface="ＭＳ ゴシック"/>
              </a:rPr>
              <a:t>. On the HOME tab, in the Font group, click the </a:t>
            </a:r>
            <a:r>
              <a:rPr lang="en-US" sz="2100" b="1" i="0" u="none" strike="noStrike" baseline="0" smtClean="0">
                <a:solidFill>
                  <a:srgbClr val="000000"/>
                </a:solidFill>
                <a:latin typeface="Segoe"/>
                <a:ea typeface="ＭＳ ゴシック"/>
              </a:rPr>
              <a:t>Bold</a:t>
            </a:r>
            <a:r>
              <a:rPr lang="en-US" sz="2100" b="0" i="0" u="none" strike="noStrike" baseline="0" smtClean="0">
                <a:solidFill>
                  <a:srgbClr val="000000"/>
                </a:solidFill>
                <a:latin typeface="Segoe"/>
                <a:ea typeface="ＭＳ ゴシック"/>
              </a:rPr>
              <a:t> button. This makes this particular number stand out.</a:t>
            </a:r>
          </a:p>
          <a:p>
            <a:pPr lvl="1">
              <a:lnSpc>
                <a:spcPct val="90000"/>
              </a:lnSpc>
              <a:buFont typeface="+mj-lt"/>
              <a:buAutoNum type="arabicPeriod" startAt="7"/>
            </a:pPr>
            <a:r>
              <a:rPr lang="en-US" sz="2100">
                <a:solidFill>
                  <a:srgbClr val="000000"/>
                </a:solidFill>
                <a:latin typeface="Segoe"/>
                <a:ea typeface="ＭＳ ゴシック"/>
              </a:rPr>
              <a:t>On the HOME tab, in the Editing group, click the </a:t>
            </a:r>
            <a:r>
              <a:rPr lang="en-US" sz="2100" b="1">
                <a:solidFill>
                  <a:srgbClr val="000000"/>
                </a:solidFill>
                <a:latin typeface="Segoe"/>
                <a:ea typeface="ＭＳ ゴシック"/>
              </a:rPr>
              <a:t>AutoSum</a:t>
            </a:r>
            <a:r>
              <a:rPr lang="en-US" sz="2100">
                <a:solidFill>
                  <a:srgbClr val="000000"/>
                </a:solidFill>
                <a:latin typeface="Segoe"/>
                <a:ea typeface="ＭＳ ゴシック"/>
              </a:rPr>
              <a:t> down arrow. In the menu, click </a:t>
            </a:r>
            <a:r>
              <a:rPr lang="en-US" sz="2100" b="1">
                <a:solidFill>
                  <a:srgbClr val="000000"/>
                </a:solidFill>
                <a:latin typeface="Segoe"/>
                <a:ea typeface="ＭＳ ゴシック"/>
              </a:rPr>
              <a:t>Count Numbers</a:t>
            </a:r>
            <a:r>
              <a:rPr lang="en-US" sz="2100">
                <a:solidFill>
                  <a:srgbClr val="000000"/>
                </a:solidFill>
                <a:latin typeface="Segoe"/>
                <a:ea typeface="ＭＳ ゴシック"/>
              </a:rPr>
              <a:t>, and then press </a:t>
            </a:r>
            <a:r>
              <a:rPr lang="en-US" sz="2100" b="1">
                <a:solidFill>
                  <a:srgbClr val="000000"/>
                </a:solidFill>
                <a:latin typeface="Segoe"/>
                <a:ea typeface="ＭＳ ゴシック"/>
              </a:rPr>
              <a:t>Enter</a:t>
            </a:r>
            <a:r>
              <a:rPr lang="en-US" sz="2100">
                <a:solidFill>
                  <a:srgbClr val="000000"/>
                </a:solidFill>
                <a:latin typeface="Segoe"/>
                <a:ea typeface="ＭＳ ゴシック"/>
              </a:rPr>
              <a:t>. Excel inserts a function into the cell that counts the number of contiguous cells in the column just above it that contains numbers—in this case, the owner numbers for clients.</a:t>
            </a:r>
          </a:p>
          <a:p>
            <a:pPr lvl="1">
              <a:lnSpc>
                <a:spcPct val="90000"/>
              </a:lnSpc>
              <a:buAutoNum type="arabicPeriod" startAt="7"/>
            </a:pPr>
            <a:r>
              <a:rPr lang="en-US" sz="2100">
                <a:solidFill>
                  <a:srgbClr val="000000"/>
                </a:solidFill>
                <a:latin typeface="Segoe"/>
                <a:ea typeface="ＭＳ ゴシック"/>
              </a:rPr>
              <a:t>Add a similar function for counting the number of dogs to row </a:t>
            </a:r>
            <a:r>
              <a:rPr lang="en-US" sz="2100" b="1">
                <a:solidFill>
                  <a:srgbClr val="000000"/>
                </a:solidFill>
                <a:latin typeface="Segoe"/>
                <a:ea typeface="ＭＳ ゴシック"/>
              </a:rPr>
              <a:t>60</a:t>
            </a:r>
            <a:r>
              <a:rPr lang="en-US" sz="2100">
                <a:solidFill>
                  <a:srgbClr val="000000"/>
                </a:solidFill>
                <a:latin typeface="Segoe"/>
                <a:ea typeface="ＭＳ ゴシック"/>
              </a:rPr>
              <a:t>. (Bypass the validation rule by clicking </a:t>
            </a:r>
            <a:r>
              <a:rPr lang="en-US" sz="2100" b="1">
                <a:solidFill>
                  <a:srgbClr val="000000"/>
                </a:solidFill>
                <a:latin typeface="Segoe"/>
                <a:ea typeface="ＭＳ ゴシック"/>
              </a:rPr>
              <a:t>Yes</a:t>
            </a:r>
            <a:r>
              <a:rPr lang="en-US" sz="2100">
                <a:solidFill>
                  <a:srgbClr val="000000"/>
                </a:solidFill>
                <a:latin typeface="Segoe"/>
                <a:ea typeface="ＭＳ ゴシック"/>
              </a:rPr>
              <a:t> in the dialog box.)</a:t>
            </a:r>
          </a:p>
          <a:p>
            <a:pPr lvl="1">
              <a:lnSpc>
                <a:spcPct val="90000"/>
              </a:lnSpc>
              <a:buAutoNum type="arabicPeriod" startAt="7"/>
            </a:pPr>
            <a:r>
              <a:rPr lang="en-US" sz="2100">
                <a:solidFill>
                  <a:srgbClr val="000000"/>
                </a:solidFill>
                <a:latin typeface="Segoe"/>
                <a:ea typeface="ＭＳ ゴシック"/>
              </a:rPr>
              <a:t>Select rows </a:t>
            </a:r>
            <a:r>
              <a:rPr lang="en-US" sz="2100" b="1">
                <a:solidFill>
                  <a:srgbClr val="000000"/>
                </a:solidFill>
                <a:latin typeface="Segoe"/>
                <a:ea typeface="ＭＳ ゴシック"/>
              </a:rPr>
              <a:t>6 </a:t>
            </a:r>
            <a:r>
              <a:rPr lang="en-US" sz="2100">
                <a:solidFill>
                  <a:srgbClr val="000000"/>
                </a:solidFill>
                <a:latin typeface="Segoe"/>
                <a:ea typeface="ＭＳ ゴシック"/>
              </a:rPr>
              <a:t>through </a:t>
            </a:r>
            <a:r>
              <a:rPr lang="en-US" sz="2100" b="1">
                <a:solidFill>
                  <a:srgbClr val="000000"/>
                </a:solidFill>
                <a:latin typeface="Segoe"/>
                <a:ea typeface="ＭＳ ゴシック"/>
              </a:rPr>
              <a:t>29</a:t>
            </a:r>
            <a:r>
              <a:rPr lang="en-US" sz="2100">
                <a:solidFill>
                  <a:srgbClr val="000000"/>
                </a:solidFill>
                <a:latin typeface="Segoe"/>
                <a:ea typeface="ＭＳ ゴシック"/>
              </a:rPr>
              <a:t> (all the cats).</a:t>
            </a:r>
            <a:endParaRPr lang="en-US" sz="2100">
              <a:solidFill>
                <a:srgbClr val="000000"/>
              </a:solidFill>
              <a:latin typeface="Times New Roman"/>
              <a:ea typeface="ＭＳ ゴシック"/>
            </a:endParaRPr>
          </a:p>
          <a:p>
            <a:pPr lvl="1" rtl="0">
              <a:lnSpc>
                <a:spcPct val="90000"/>
              </a:lnSpc>
              <a:buAutoNum type="arabicPeriod" startAt="5"/>
            </a:pPr>
            <a:endParaRPr lang="en-US" sz="21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52</a:t>
            </a:fld>
            <a:endParaRPr lang="en-US" dirty="0"/>
          </a:p>
        </p:txBody>
      </p:sp>
    </p:spTree>
    <p:extLst>
      <p:ext uri="{BB962C8B-B14F-4D97-AF65-F5344CB8AC3E}">
        <p14:creationId xmlns:p14="http://schemas.microsoft.com/office/powerpoint/2010/main" val="10074227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Group and Ungroup Data</a:t>
            </a:r>
            <a:endParaRPr lang="en-US" b="0" i="0" u="none" strike="noStrike" baseline="0" smtClean="0">
              <a:solidFill>
                <a:srgbClr val="007233"/>
              </a:solidFill>
              <a:latin typeface="Times New Roman"/>
              <a:ea typeface="ＭＳ ゴシック"/>
            </a:endParaRPr>
          </a:p>
        </p:txBody>
      </p:sp>
      <p:sp>
        <p:nvSpPr>
          <p:cNvPr id="3" name="Text Placeholder 2"/>
          <p:cNvSpPr>
            <a:spLocks noGrp="1"/>
          </p:cNvSpPr>
          <p:nvPr>
            <p:ph type="body" idx="1"/>
          </p:nvPr>
        </p:nvSpPr>
        <p:spPr/>
        <p:txBody>
          <a:bodyPr/>
          <a:lstStyle/>
          <a:p>
            <a:pPr lvl="1" rtl="0">
              <a:lnSpc>
                <a:spcPct val="90000"/>
              </a:lnSpc>
              <a:buFont typeface="+mj-lt"/>
              <a:buAutoNum type="arabicPeriod" startAt="10"/>
            </a:pPr>
            <a:r>
              <a:rPr lang="en-US" sz="2000" b="0" i="0" u="none" strike="noStrike" baseline="0" smtClean="0">
                <a:solidFill>
                  <a:srgbClr val="000000"/>
                </a:solidFill>
                <a:latin typeface="Segoe"/>
                <a:ea typeface="ＭＳ ゴシック"/>
              </a:rPr>
              <a:t>On the DATA tab, in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Outline group, click the </a:t>
            </a:r>
            <a:br>
              <a:rPr lang="en-US" sz="2000" b="0"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Group</a:t>
            </a:r>
            <a:r>
              <a:rPr lang="en-US" sz="2000" b="0" i="0" u="none" strike="noStrike" baseline="0" smtClean="0">
                <a:solidFill>
                  <a:srgbClr val="000000"/>
                </a:solidFill>
                <a:latin typeface="Segoe"/>
                <a:ea typeface="ＭＳ ゴシック"/>
              </a:rPr>
              <a:t> button. A group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indicator line is added to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left of the row markers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and an outline symbol on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row just below the end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of the group (right).</a:t>
            </a:r>
          </a:p>
          <a:p>
            <a:pPr lvl="1" rtl="0">
              <a:lnSpc>
                <a:spcPct val="90000"/>
              </a:lnSpc>
              <a:buAutoNum type="arabicPeriod" startAt="10"/>
            </a:pPr>
            <a:r>
              <a:rPr lang="en-US" sz="2000" b="0" i="0" u="none" strike="noStrike" baseline="0" smtClean="0">
                <a:latin typeface="Segoe"/>
                <a:ea typeface="ＭＳ ゴシック"/>
              </a:rPr>
              <a:t>Repeat the process in </a:t>
            </a:r>
            <a:br>
              <a:rPr lang="en-US" sz="2000" b="0" i="0" u="none" strike="noStrike" baseline="0" smtClean="0">
                <a:latin typeface="Segoe"/>
                <a:ea typeface="ＭＳ ゴシック"/>
              </a:rPr>
            </a:br>
            <a:r>
              <a:rPr lang="en-US" sz="2000" b="0" i="0" u="none" strike="noStrike" baseline="0" smtClean="0">
                <a:latin typeface="Segoe"/>
                <a:ea typeface="ＭＳ ゴシック"/>
              </a:rPr>
              <a:t>Steps 8 and 9 for the dogs </a:t>
            </a:r>
            <a:br>
              <a:rPr lang="en-US" sz="2000" b="0" i="0" u="none" strike="noStrike" baseline="0" smtClean="0">
                <a:latin typeface="Segoe"/>
                <a:ea typeface="ＭＳ ゴシック"/>
              </a:rPr>
            </a:br>
            <a:r>
              <a:rPr lang="en-US" sz="2000" b="0" i="0" u="none" strike="noStrike" baseline="0" smtClean="0">
                <a:latin typeface="Segoe"/>
                <a:ea typeface="ＭＳ ゴシック"/>
              </a:rPr>
              <a:t>in rows </a:t>
            </a:r>
            <a:r>
              <a:rPr lang="en-US" sz="2000" b="1" i="0" u="none" strike="noStrike" baseline="0" smtClean="0">
                <a:latin typeface="Segoe"/>
                <a:ea typeface="ＭＳ ゴシック"/>
              </a:rPr>
              <a:t>31</a:t>
            </a:r>
            <a:r>
              <a:rPr lang="en-US" sz="2000" b="0" i="0" u="none" strike="noStrike" baseline="0" smtClean="0">
                <a:latin typeface="Segoe"/>
                <a:ea typeface="ＭＳ ゴシック"/>
              </a:rPr>
              <a:t> through </a:t>
            </a:r>
            <a:r>
              <a:rPr lang="en-US" sz="2000" b="1" i="0" u="none" strike="noStrike" baseline="0" smtClean="0">
                <a:latin typeface="Segoe"/>
                <a:ea typeface="ＭＳ ゴシック"/>
              </a:rPr>
              <a:t>59</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Format cell </a:t>
            </a:r>
            <a:r>
              <a:rPr lang="en-US" sz="2000" b="1" i="0" u="none" strike="noStrike" baseline="0" smtClean="0">
                <a:latin typeface="Segoe"/>
                <a:ea typeface="ＭＳ ゴシック"/>
              </a:rPr>
              <a:t>G60</a:t>
            </a:r>
            <a:r>
              <a:rPr lang="en-US" sz="2000" b="0" i="0" u="none" strike="noStrike" baseline="0" smtClean="0">
                <a:latin typeface="Segoe"/>
                <a:ea typeface="ＭＳ ゴシック"/>
              </a:rPr>
              <a:t> as </a:t>
            </a:r>
            <a:r>
              <a:rPr lang="en-US" sz="2000" b="1" i="0" u="none" strike="noStrike" baseline="0" smtClean="0">
                <a:latin typeface="Segoe"/>
                <a:ea typeface="ＭＳ ゴシック"/>
              </a:rPr>
              <a:t>Bold</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In </a:t>
            </a:r>
            <a:r>
              <a:rPr lang="en-US" sz="2000" b="0" i="0" u="none" strike="noStrike" baseline="0" smtClean="0">
                <a:solidFill>
                  <a:srgbClr val="000000"/>
                </a:solidFill>
                <a:latin typeface="Segoe"/>
                <a:ea typeface="ＭＳ ゴシック"/>
              </a:rPr>
              <a:t>cell </a:t>
            </a:r>
            <a:r>
              <a:rPr lang="en-US" sz="2000" b="1" i="0" u="none" strike="noStrike" baseline="0" smtClean="0">
                <a:solidFill>
                  <a:srgbClr val="000000"/>
                </a:solidFill>
                <a:latin typeface="Segoe"/>
                <a:ea typeface="ＭＳ ゴシック"/>
              </a:rPr>
              <a:t>H60, </a:t>
            </a:r>
            <a:r>
              <a:rPr lang="en-US" sz="2000" b="0" i="0" u="none" strike="noStrike" baseline="0" smtClean="0">
                <a:solidFill>
                  <a:srgbClr val="000000"/>
                </a:solidFill>
                <a:latin typeface="Segoe"/>
                <a:ea typeface="ＭＳ ゴシック"/>
              </a:rPr>
              <a:t>type </a:t>
            </a:r>
            <a:r>
              <a:rPr lang="en-US" sz="2000" b="1" i="0" u="none" strike="noStrike" baseline="0" smtClean="0">
                <a:solidFill>
                  <a:srgbClr val="000000"/>
                </a:solidFill>
                <a:latin typeface="Segoe"/>
                <a:ea typeface="ＭＳ ゴシック"/>
              </a:rPr>
              <a:t>Number of dogs</a:t>
            </a:r>
            <a:r>
              <a:rPr lang="en-US" sz="2000" b="0" i="0" u="none" strike="noStrike" baseline="0" smtClean="0">
                <a:solidFill>
                  <a:srgbClr val="000000"/>
                </a:solidFill>
                <a:latin typeface="Times New Roman"/>
                <a:ea typeface="ＭＳ ゴシック"/>
              </a:rPr>
              <a:t>.</a:t>
            </a:r>
          </a:p>
          <a:p>
            <a:pPr lvl="1">
              <a:lnSpc>
                <a:spcPct val="90000"/>
              </a:lnSpc>
              <a:buFont typeface="+mj-lt"/>
              <a:buAutoNum type="arabicPeriod" startAt="10"/>
            </a:pPr>
            <a:r>
              <a:rPr lang="en-US" sz="2000">
                <a:latin typeface="Segoe"/>
                <a:ea typeface="ＭＳ ゴシック"/>
              </a:rPr>
              <a:t>To collapse the cats group, click the minus box beside row </a:t>
            </a:r>
            <a:r>
              <a:rPr lang="en-US" sz="2000" b="1">
                <a:latin typeface="Segoe"/>
                <a:ea typeface="ＭＳ ゴシック"/>
              </a:rPr>
              <a:t>30</a:t>
            </a:r>
            <a:r>
              <a:rPr lang="en-US" sz="2000">
                <a:latin typeface="Segoe"/>
                <a:ea typeface="ＭＳ ゴシック"/>
              </a:rPr>
              <a:t>, which contains the cats count. The control becomes a plus box, indicating that when you click on it, it will show hidden rows.</a:t>
            </a:r>
          </a:p>
          <a:p>
            <a:pPr lvl="1" rtl="0">
              <a:lnSpc>
                <a:spcPct val="90000"/>
              </a:lnSpc>
              <a:buAutoNum type="arabicPeriod" startAt="10"/>
            </a:pPr>
            <a:endParaRPr lang="en-US" sz="20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53</a:t>
            </a:fld>
            <a:endParaRPr lang="en-US" dirty="0"/>
          </a:p>
        </p:txBody>
      </p:sp>
      <p:pic>
        <p:nvPicPr>
          <p:cNvPr id="7" name="Picture 6" descr="09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600200"/>
            <a:ext cx="3882506" cy="3415622"/>
          </a:xfrm>
          <a:prstGeom prst="rect">
            <a:avLst/>
          </a:prstGeom>
        </p:spPr>
      </p:pic>
    </p:spTree>
    <p:extLst>
      <p:ext uri="{BB962C8B-B14F-4D97-AF65-F5344CB8AC3E}">
        <p14:creationId xmlns:p14="http://schemas.microsoft.com/office/powerpoint/2010/main" val="33661526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Group and Ungroup Data</a:t>
            </a:r>
            <a:endParaRPr lang="en-US" b="0" i="0" u="none" strike="noStrike" baseline="0" smtClean="0">
              <a:solidFill>
                <a:srgbClr val="007233"/>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3"/>
            </a:pPr>
            <a:r>
              <a:rPr lang="en-US" sz="2100" b="0" i="0" u="none" strike="noStrike" baseline="0" smtClean="0">
                <a:latin typeface="Segoe"/>
                <a:ea typeface="ＭＳ ゴシック"/>
              </a:rPr>
              <a:t>Collapse the dogs </a:t>
            </a:r>
            <a:br>
              <a:rPr lang="en-US" sz="2100" b="0" i="0" u="none" strike="noStrike" baseline="0" smtClean="0">
                <a:latin typeface="Segoe"/>
                <a:ea typeface="ＭＳ ゴシック"/>
              </a:rPr>
            </a:br>
            <a:r>
              <a:rPr lang="en-US" sz="2100" b="0" i="0" u="none" strike="noStrike" baseline="0" smtClean="0">
                <a:latin typeface="Segoe"/>
                <a:ea typeface="ＭＳ ゴシック"/>
              </a:rPr>
              <a:t>group with the </a:t>
            </a:r>
            <a:br>
              <a:rPr lang="en-US" sz="2100" b="0" i="0" u="none" strike="noStrike" baseline="0" smtClean="0">
                <a:latin typeface="Segoe"/>
                <a:ea typeface="ＭＳ ゴシック"/>
              </a:rPr>
            </a:br>
            <a:r>
              <a:rPr lang="en-US" sz="2100" b="0" i="0" u="none" strike="noStrike" baseline="0" smtClean="0">
                <a:latin typeface="Segoe"/>
                <a:ea typeface="ＭＳ ゴシック"/>
              </a:rPr>
              <a:t>minus box in row </a:t>
            </a:r>
            <a:br>
              <a:rPr lang="en-US" sz="2100" b="0" i="0" u="none" strike="noStrike" baseline="0" smtClean="0">
                <a:latin typeface="Segoe"/>
                <a:ea typeface="ＭＳ ゴシック"/>
              </a:rPr>
            </a:br>
            <a:r>
              <a:rPr lang="en-US" sz="2100" b="1" i="0" u="none" strike="noStrike" baseline="0" smtClean="0">
                <a:latin typeface="Segoe"/>
                <a:ea typeface="ＭＳ ゴシック"/>
              </a:rPr>
              <a:t>60</a:t>
            </a:r>
            <a:r>
              <a:rPr lang="en-US" sz="2100" b="0" i="0" u="none" strike="noStrike" baseline="0" smtClean="0">
                <a:latin typeface="Segoe"/>
                <a:ea typeface="ＭＳ ゴシック"/>
              </a:rPr>
              <a:t>. The worksheet </a:t>
            </a:r>
            <a:br>
              <a:rPr lang="en-US" sz="2100" b="0" i="0" u="none" strike="noStrike" baseline="0" smtClean="0">
                <a:latin typeface="Segoe"/>
                <a:ea typeface="ＭＳ ゴシック"/>
              </a:rPr>
            </a:br>
            <a:r>
              <a:rPr lang="en-US" sz="2100" b="0" i="0" u="none" strike="noStrike" baseline="0" smtClean="0">
                <a:latin typeface="Segoe"/>
                <a:ea typeface="ＭＳ ゴシック"/>
              </a:rPr>
              <a:t>now appears fully </a:t>
            </a:r>
            <a:br>
              <a:rPr lang="en-US" sz="2100" b="0" i="0" u="none" strike="noStrike" baseline="0" smtClean="0">
                <a:latin typeface="Segoe"/>
                <a:ea typeface="ＭＳ ゴシック"/>
              </a:rPr>
            </a:br>
            <a:r>
              <a:rPr lang="en-US" sz="2100" b="0" i="0" u="none" strike="noStrike" baseline="0" smtClean="0">
                <a:latin typeface="Segoe"/>
                <a:ea typeface="ＭＳ ゴシック"/>
              </a:rPr>
              <a:t>collapsed (right).</a:t>
            </a:r>
          </a:p>
          <a:p>
            <a:pPr lvl="1" rtl="0">
              <a:buAutoNum type="arabicPeriod" startAt="13"/>
            </a:pPr>
            <a:r>
              <a:rPr lang="en-US" sz="2100" b="0" i="0" u="none" strike="noStrike" baseline="0" smtClean="0">
                <a:latin typeface="Segoe"/>
                <a:ea typeface="ＭＳ ゴシック"/>
              </a:rPr>
              <a:t>Click the </a:t>
            </a:r>
            <a:r>
              <a:rPr lang="en-US" sz="2100" b="1" i="0" u="none" strike="noStrike" baseline="0" smtClean="0">
                <a:latin typeface="Segoe"/>
                <a:ea typeface="ＭＳ ゴシック"/>
              </a:rPr>
              <a:t>Select </a:t>
            </a:r>
            <a:br>
              <a:rPr lang="en-US" sz="2100" b="1" i="0" u="none" strike="noStrike" baseline="0" smtClean="0">
                <a:latin typeface="Segoe"/>
                <a:ea typeface="ＭＳ ゴシック"/>
              </a:rPr>
            </a:br>
            <a:r>
              <a:rPr lang="en-US" sz="2100" b="1" i="0" u="none" strike="noStrike" baseline="0" smtClean="0">
                <a:latin typeface="Segoe"/>
                <a:ea typeface="ＭＳ ゴシック"/>
              </a:rPr>
              <a:t>All</a:t>
            </a:r>
            <a:r>
              <a:rPr lang="en-US" sz="2100" b="0" i="0" u="none" strike="noStrike" baseline="0" smtClean="0">
                <a:latin typeface="Segoe"/>
                <a:ea typeface="ＭＳ ゴシック"/>
              </a:rPr>
              <a:t> button. </a:t>
            </a:r>
            <a:r>
              <a:rPr lang="en-US" sz="2100" b="0" i="0" u="none" strike="noStrike" baseline="0" smtClean="0">
                <a:solidFill>
                  <a:srgbClr val="000000"/>
                </a:solidFill>
                <a:latin typeface="Segoe"/>
                <a:ea typeface="ＭＳ ゴシック"/>
              </a:rPr>
              <a:t>In the </a:t>
            </a:r>
            <a:br>
              <a:rPr lang="en-US" sz="2100" b="0" i="0" u="none" strike="noStrike" baseline="0" smtClean="0">
                <a:solidFill>
                  <a:srgbClr val="000000"/>
                </a:solidFill>
                <a:latin typeface="Segoe"/>
                <a:ea typeface="ＭＳ ゴシック"/>
              </a:rPr>
            </a:br>
            <a:r>
              <a:rPr lang="en-US" sz="2100" b="0" i="0" u="none" strike="noStrike" baseline="0" smtClean="0">
                <a:solidFill>
                  <a:srgbClr val="000000"/>
                </a:solidFill>
                <a:latin typeface="Segoe"/>
                <a:ea typeface="ＭＳ ゴシック"/>
              </a:rPr>
              <a:t>Outline group, click </a:t>
            </a:r>
            <a:r>
              <a:rPr lang="en-US" sz="2100" b="1" i="0" u="none" strike="noStrike" baseline="0" smtClean="0">
                <a:solidFill>
                  <a:srgbClr val="000000"/>
                </a:solidFill>
                <a:latin typeface="Segoe"/>
                <a:ea typeface="ＭＳ ゴシック"/>
              </a:rPr>
              <a:t>Show Detail</a:t>
            </a:r>
            <a:r>
              <a:rPr lang="en-US" sz="2100" b="0" i="0" u="none" strike="noStrike" baseline="0" smtClean="0">
                <a:solidFill>
                  <a:srgbClr val="000000"/>
                </a:solidFill>
                <a:latin typeface="Times New Roman"/>
                <a:ea typeface="ＭＳ ゴシック"/>
              </a:rPr>
              <a:t>.</a:t>
            </a:r>
          </a:p>
          <a:p>
            <a:pPr lvl="1" rtl="0">
              <a:buAutoNum type="arabicPeriod" startAt="13"/>
            </a:pPr>
            <a:r>
              <a:rPr lang="en-US" sz="2100" b="0" i="0" u="none" strike="noStrike" baseline="0" smtClean="0">
                <a:latin typeface="Segoe"/>
                <a:ea typeface="ＭＳ ゴシック"/>
              </a:rPr>
              <a:t>Select columns </a:t>
            </a:r>
            <a:r>
              <a:rPr lang="en-US" sz="2100" b="1" i="0" u="none" strike="noStrike" baseline="0" smtClean="0">
                <a:latin typeface="Segoe"/>
                <a:ea typeface="ＭＳ ゴシック"/>
              </a:rPr>
              <a:t>B</a:t>
            </a:r>
            <a:r>
              <a:rPr lang="en-US" sz="2100" b="0" i="0" u="none" strike="noStrike" baseline="0" smtClean="0">
                <a:solidFill>
                  <a:srgbClr val="000000"/>
                </a:solidFill>
                <a:latin typeface="Segoe"/>
                <a:ea typeface="ＭＳ ゴシック"/>
              </a:rPr>
              <a:t> through </a:t>
            </a:r>
            <a:r>
              <a:rPr lang="en-US" sz="2100" b="1" i="0" u="none" strike="noStrike" baseline="0" smtClean="0">
                <a:solidFill>
                  <a:srgbClr val="000000"/>
                </a:solidFill>
                <a:latin typeface="Segoe"/>
                <a:ea typeface="ＭＳ ゴシック"/>
              </a:rPr>
              <a:t>F</a:t>
            </a:r>
            <a:r>
              <a:rPr lang="en-US" sz="2100" b="0" i="0" u="none" strike="noStrike" baseline="0" smtClean="0">
                <a:solidFill>
                  <a:srgbClr val="000000"/>
                </a:solidFill>
                <a:latin typeface="Times New Roman"/>
                <a:ea typeface="ＭＳ ゴシック"/>
              </a:rPr>
              <a:t>.</a:t>
            </a:r>
          </a:p>
          <a:p>
            <a:pPr lvl="1" rtl="0">
              <a:buAutoNum type="arabicPeriod" startAt="13"/>
            </a:pPr>
            <a:r>
              <a:rPr lang="en-US" sz="2100" b="0" i="0" u="none" strike="noStrike" baseline="0" smtClean="0">
                <a:solidFill>
                  <a:srgbClr val="000000"/>
                </a:solidFill>
                <a:latin typeface="Segoe"/>
                <a:ea typeface="ＭＳ ゴシック"/>
              </a:rPr>
              <a:t>In the Outline group, click the </a:t>
            </a:r>
            <a:r>
              <a:rPr lang="en-US" sz="2100" b="1" i="0" u="none" strike="noStrike" baseline="0" smtClean="0">
                <a:solidFill>
                  <a:srgbClr val="000000"/>
                </a:solidFill>
                <a:latin typeface="Segoe"/>
                <a:ea typeface="ＭＳ ゴシック"/>
              </a:rPr>
              <a:t>Group</a:t>
            </a:r>
            <a:r>
              <a:rPr lang="en-US" sz="2100" b="0" i="0" u="none" strike="noStrike" baseline="0" smtClean="0">
                <a:solidFill>
                  <a:srgbClr val="000000"/>
                </a:solidFill>
                <a:latin typeface="Segoe"/>
                <a:ea typeface="ＭＳ ゴシック"/>
              </a:rPr>
              <a:t> button. A new column group is created.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54</a:t>
            </a:fld>
            <a:endParaRPr lang="en-US" dirty="0"/>
          </a:p>
        </p:txBody>
      </p:sp>
      <p:pic>
        <p:nvPicPr>
          <p:cNvPr id="7" name="Picture 6" descr="09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4554" y="1600200"/>
            <a:ext cx="5002246" cy="2533794"/>
          </a:xfrm>
          <a:prstGeom prst="rect">
            <a:avLst/>
          </a:prstGeom>
        </p:spPr>
      </p:pic>
    </p:spTree>
    <p:extLst>
      <p:ext uri="{BB962C8B-B14F-4D97-AF65-F5344CB8AC3E}">
        <p14:creationId xmlns:p14="http://schemas.microsoft.com/office/powerpoint/2010/main" val="926094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Group and Ungroup Data</a:t>
            </a:r>
            <a:endParaRPr lang="en-US" b="0" i="0" u="none" strike="noStrike" baseline="0" smtClean="0">
              <a:solidFill>
                <a:srgbClr val="007233"/>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7"/>
            </a:pPr>
            <a:r>
              <a:rPr lang="en-US" b="0" i="0" u="none" strike="noStrike" baseline="0" smtClean="0">
                <a:latin typeface="Segoe"/>
                <a:ea typeface="ＭＳ ゴシック"/>
              </a:rPr>
              <a:t>Click the minus box over column </a:t>
            </a:r>
            <a:r>
              <a:rPr lang="en-US" b="1" i="0" u="none" strike="noStrike" baseline="0" smtClean="0">
                <a:latin typeface="Segoe"/>
                <a:ea typeface="ＭＳ ゴシック"/>
              </a:rPr>
              <a:t>G</a:t>
            </a:r>
            <a:r>
              <a:rPr lang="en-US" b="0" i="0" u="none" strike="noStrike" baseline="0" smtClean="0">
                <a:solidFill>
                  <a:srgbClr val="000000"/>
                </a:solidFill>
                <a:latin typeface="Segoe"/>
                <a:ea typeface="ＭＳ ゴシック"/>
              </a:rPr>
              <a:t> to collapse the column group. Click the plus box that takes its place to expand it.</a:t>
            </a:r>
          </a:p>
          <a:p>
            <a:pPr lvl="1" rtl="0">
              <a:buAutoNum type="arabicPeriod" startAt="17"/>
            </a:pPr>
            <a:r>
              <a:rPr lang="en-US" b="0" i="0" u="none" strike="noStrike" baseline="0" smtClean="0">
                <a:latin typeface="Segoe"/>
                <a:ea typeface="ＭＳ ゴシック"/>
              </a:rPr>
              <a:t>Select columns </a:t>
            </a:r>
            <a:r>
              <a:rPr lang="en-US" b="1" i="0" u="none" strike="noStrike" baseline="0" smtClean="0">
                <a:latin typeface="Segoe"/>
                <a:ea typeface="ＭＳ ゴシック"/>
              </a:rPr>
              <a:t>B</a:t>
            </a:r>
            <a:r>
              <a:rPr lang="en-US" b="0" i="0" u="none" strike="noStrike" baseline="0" smtClean="0">
                <a:solidFill>
                  <a:srgbClr val="000000"/>
                </a:solidFill>
                <a:latin typeface="Segoe"/>
                <a:ea typeface="ＭＳ ゴシック"/>
              </a:rPr>
              <a:t> through </a:t>
            </a:r>
            <a:r>
              <a:rPr lang="en-US" b="1" i="0" u="none" strike="noStrike" baseline="0" smtClean="0">
                <a:solidFill>
                  <a:srgbClr val="000000"/>
                </a:solidFill>
                <a:latin typeface="Segoe"/>
                <a:ea typeface="ＭＳ ゴシック"/>
              </a:rPr>
              <a:t>G</a:t>
            </a:r>
            <a:r>
              <a:rPr lang="en-US" b="0" i="0" u="none" strike="noStrike" baseline="0" smtClean="0">
                <a:solidFill>
                  <a:srgbClr val="000000"/>
                </a:solidFill>
                <a:latin typeface="Times New Roman"/>
                <a:ea typeface="ＭＳ ゴシック"/>
              </a:rPr>
              <a:t>.</a:t>
            </a:r>
          </a:p>
          <a:p>
            <a:pPr lvl="1" rtl="0">
              <a:buAutoNum type="arabicPeriod" startAt="17"/>
            </a:pPr>
            <a:r>
              <a:rPr lang="en-US" b="0" i="0" u="none" strike="noStrike" baseline="0" smtClean="0">
                <a:solidFill>
                  <a:srgbClr val="000000"/>
                </a:solidFill>
                <a:latin typeface="Segoe"/>
                <a:ea typeface="ＭＳ ゴシック"/>
              </a:rPr>
              <a:t>In the Outline group, click the </a:t>
            </a:r>
            <a:r>
              <a:rPr lang="en-US" b="1" i="0" u="none" strike="noStrike" baseline="0" smtClean="0">
                <a:solidFill>
                  <a:srgbClr val="000000"/>
                </a:solidFill>
                <a:latin typeface="Segoe"/>
                <a:ea typeface="ＭＳ ゴシック"/>
              </a:rPr>
              <a:t>Ungroup</a:t>
            </a:r>
            <a:r>
              <a:rPr lang="en-US" b="0" i="0" u="none" strike="noStrike" baseline="0" smtClean="0">
                <a:solidFill>
                  <a:srgbClr val="000000"/>
                </a:solidFill>
                <a:latin typeface="Segoe"/>
                <a:ea typeface="ＭＳ ゴシック"/>
              </a:rPr>
              <a:t> button. The columnar group disappears.</a:t>
            </a:r>
          </a:p>
          <a:p>
            <a:pPr lvl="0" rtl="0"/>
            <a:r>
              <a:rPr lang="en-US" b="1" i="0" u="none" strike="noStrike" baseline="0" smtClean="0">
                <a:latin typeface="Segoe"/>
                <a:ea typeface="ＭＳ ゴシック"/>
              </a:rPr>
              <a:t>SAVE</a:t>
            </a:r>
            <a:r>
              <a:rPr lang="en-US" b="0" i="0" u="none" strike="noStrike" baseline="0" smtClean="0">
                <a:latin typeface="Segoe"/>
                <a:ea typeface="ＭＳ ゴシック"/>
              </a:rPr>
              <a:t> and </a:t>
            </a:r>
            <a:r>
              <a:rPr lang="en-US" b="1" i="0" u="none" strike="noStrike" baseline="0" smtClean="0">
                <a:latin typeface="Segoe"/>
                <a:ea typeface="ＭＳ ゴシック"/>
              </a:rPr>
              <a:t>CLOSE</a:t>
            </a:r>
            <a:r>
              <a:rPr lang="en-US" b="0" i="0" u="none" strike="noStrike" baseline="0" smtClean="0">
                <a:latin typeface="Segoe"/>
                <a:ea typeface="ＭＳ ゴシック"/>
              </a:rPr>
              <a:t> the workbook. Leave Excel open for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55</a:t>
            </a:fld>
            <a:endParaRPr lang="en-US" dirty="0"/>
          </a:p>
        </p:txBody>
      </p:sp>
    </p:spTree>
    <p:extLst>
      <p:ext uri="{BB962C8B-B14F-4D97-AF65-F5344CB8AC3E}">
        <p14:creationId xmlns:p14="http://schemas.microsoft.com/office/powerpoint/2010/main" val="36999850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Auto-Outline Data</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a:t>
            </a:r>
            <a:r>
              <a:rPr lang="en-US" b="1" i="0" u="none" strike="noStrike" baseline="0" smtClean="0">
                <a:latin typeface="Segoe"/>
                <a:ea typeface="ＭＳ ゴシック"/>
              </a:rPr>
              <a:t>OPEN</a:t>
            </a:r>
            <a:r>
              <a:rPr lang="en-US" b="0" i="0" u="none" strike="noStrike" baseline="0" smtClean="0">
                <a:latin typeface="Segoe"/>
                <a:ea typeface="ＭＳ ゴシック"/>
              </a:rPr>
              <a:t> the </a:t>
            </a:r>
            <a:r>
              <a:rPr lang="en-US" b="1" i="1" u="none" strike="noStrike" baseline="0" smtClean="0">
                <a:latin typeface="Segoe"/>
                <a:ea typeface="ＭＳ ゴシック"/>
              </a:rPr>
              <a:t>09 Critical Care Expenses</a:t>
            </a:r>
            <a:r>
              <a:rPr lang="en-US" b="0" i="0" u="none" strike="noStrike" baseline="0" smtClean="0">
                <a:latin typeface="Segoe"/>
                <a:ea typeface="ＭＳ ゴシック"/>
              </a:rPr>
              <a:t> workbook for this lesson.</a:t>
            </a:r>
          </a:p>
          <a:p>
            <a:pPr lvl="1" rtl="0"/>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 in the Lesson 9 folder as </a:t>
            </a:r>
            <a:r>
              <a:rPr lang="en-US" b="1" i="1" u="none" strike="noStrike" baseline="0" smtClean="0">
                <a:latin typeface="Segoe"/>
                <a:ea typeface="ＭＳ ゴシック"/>
              </a:rPr>
              <a:t>09 Critical Care Expenses 0315 Solution</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Select cell </a:t>
            </a:r>
            <a:r>
              <a:rPr lang="en-US" b="1" i="0" u="none" strike="noStrike" baseline="0" smtClean="0">
                <a:latin typeface="Segoe"/>
                <a:ea typeface="ＭＳ ゴシック"/>
              </a:rPr>
              <a:t>H18</a:t>
            </a:r>
            <a:r>
              <a:rPr lang="en-US" b="0" i="0" u="none" strike="noStrike" baseline="0" smtClean="0">
                <a:solidFill>
                  <a:srgbClr val="000000"/>
                </a:solidFill>
                <a:latin typeface="Segoe"/>
                <a:ea typeface="ＭＳ ゴシック"/>
              </a:rPr>
              <a:t>. On the HOME tab, in the Font group, click the </a:t>
            </a:r>
            <a:r>
              <a:rPr lang="en-US" b="1" i="0" u="none" strike="noStrike" baseline="0" smtClean="0">
                <a:solidFill>
                  <a:srgbClr val="000000"/>
                </a:solidFill>
                <a:latin typeface="Segoe"/>
                <a:ea typeface="ＭＳ ゴシック"/>
              </a:rPr>
              <a:t>Bold</a:t>
            </a:r>
            <a:r>
              <a:rPr lang="en-US" b="0" i="0" u="none" strike="noStrike" baseline="0" smtClean="0">
                <a:solidFill>
                  <a:srgbClr val="000000"/>
                </a:solidFill>
                <a:latin typeface="Segoe"/>
                <a:ea typeface="ＭＳ ゴシック"/>
              </a:rPr>
              <a:t> button. Then, in the Editing group, click the </a:t>
            </a:r>
            <a:r>
              <a:rPr lang="en-US" b="1" i="0" u="none" strike="noStrike" baseline="0" smtClean="0">
                <a:solidFill>
                  <a:srgbClr val="000000"/>
                </a:solidFill>
                <a:latin typeface="Segoe"/>
                <a:ea typeface="ＭＳ ゴシック"/>
              </a:rPr>
              <a:t>AutoSum</a:t>
            </a:r>
            <a:r>
              <a:rPr lang="en-US" b="0" i="0" u="none" strike="noStrike" baseline="0" smtClean="0">
                <a:solidFill>
                  <a:srgbClr val="000000"/>
                </a:solidFill>
                <a:latin typeface="Segoe"/>
                <a:ea typeface="ＭＳ ゴシック"/>
              </a:rPr>
              <a:t> button and press </a:t>
            </a:r>
            <a:r>
              <a:rPr lang="en-US" b="1" i="0" u="none" strike="noStrike" baseline="0" smtClean="0">
                <a:solidFill>
                  <a:srgbClr val="000000"/>
                </a:solidFill>
                <a:latin typeface="Segoe"/>
                <a:ea typeface="ＭＳ ゴシック"/>
              </a:rPr>
              <a:t>Enter</a:t>
            </a:r>
            <a:r>
              <a:rPr lang="en-US" b="0" i="0" u="none" strike="noStrike" baseline="0" smtClean="0">
                <a:solidFill>
                  <a:srgbClr val="000000"/>
                </a:solidFill>
                <a:latin typeface="Segoe"/>
                <a:ea typeface="ＭＳ ゴシック"/>
              </a:rPr>
              <a:t>. The grand total appears as bold in the cell.</a:t>
            </a:r>
          </a:p>
          <a:p>
            <a:pPr lvl="1" rtl="0"/>
            <a:r>
              <a:rPr lang="en-US" b="0" i="0" u="none" strike="noStrike" baseline="0" smtClean="0">
                <a:solidFill>
                  <a:srgbClr val="000000"/>
                </a:solidFill>
                <a:latin typeface="Segoe"/>
                <a:ea typeface="ＭＳ ゴシック"/>
              </a:rPr>
              <a:t>Repeat the grand total process for cell </a:t>
            </a:r>
            <a:r>
              <a:rPr lang="en-US" b="1" i="0" u="none" strike="noStrike" baseline="0" smtClean="0">
                <a:solidFill>
                  <a:srgbClr val="000000"/>
                </a:solidFill>
                <a:latin typeface="Segoe"/>
                <a:ea typeface="ＭＳ ゴシック"/>
              </a:rPr>
              <a:t>H28</a:t>
            </a:r>
            <a:r>
              <a:rPr lang="en-US" b="0" i="0" u="none" strike="noStrike" baseline="0" smtClean="0">
                <a:solidFill>
                  <a:srgbClr val="000000"/>
                </a:solidFill>
                <a:latin typeface="Times New Roman"/>
                <a:ea typeface="ＭＳ ゴシック"/>
              </a:rPr>
              <a:t>.</a:t>
            </a:r>
          </a:p>
          <a:p>
            <a:pPr lvl="1" rtl="0"/>
            <a:r>
              <a:rPr lang="en-US" b="0" i="0" u="none" strike="noStrike" baseline="0" smtClean="0">
                <a:latin typeface="Segoe"/>
                <a:ea typeface="ＭＳ ゴシック"/>
              </a:rPr>
              <a:t>Select the cell range </a:t>
            </a:r>
            <a:r>
              <a:rPr lang="en-US" b="1" i="0" u="none" strike="noStrike" baseline="0" smtClean="0">
                <a:latin typeface="Segoe"/>
                <a:ea typeface="ＭＳ ゴシック"/>
              </a:rPr>
              <a:t>B10:H28</a:t>
            </a:r>
            <a:r>
              <a:rPr lang="en-US" b="0" i="0" u="none" strike="noStrike" baseline="0" smtClean="0">
                <a:solidFill>
                  <a:srgbClr val="000000"/>
                </a:solidFill>
                <a:latin typeface="Segoe"/>
                <a:ea typeface="ＭＳ ゴシック"/>
              </a:rPr>
              <a:t>, covering both groups of expenses in their entirety.</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56</a:t>
            </a:fld>
            <a:endParaRPr lang="en-US" dirty="0"/>
          </a:p>
        </p:txBody>
      </p:sp>
    </p:spTree>
    <p:extLst>
      <p:ext uri="{BB962C8B-B14F-4D97-AF65-F5344CB8AC3E}">
        <p14:creationId xmlns:p14="http://schemas.microsoft.com/office/powerpoint/2010/main" val="37469761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Auto-Outline Data</a:t>
            </a:r>
          </a:p>
        </p:txBody>
      </p:sp>
      <p:sp>
        <p:nvSpPr>
          <p:cNvPr id="3" name="Text Placeholder 2"/>
          <p:cNvSpPr>
            <a:spLocks noGrp="1"/>
          </p:cNvSpPr>
          <p:nvPr>
            <p:ph type="body" idx="1"/>
          </p:nvPr>
        </p:nvSpPr>
        <p:spPr>
          <a:xfrm>
            <a:off x="457200" y="1524000"/>
            <a:ext cx="8229600" cy="4876800"/>
          </a:xfrm>
        </p:spPr>
        <p:txBody>
          <a:bodyPr/>
          <a:lstStyle/>
          <a:p>
            <a:pPr lvl="1" rtl="0">
              <a:lnSpc>
                <a:spcPct val="90000"/>
              </a:lnSpc>
              <a:buFont typeface="+mj-lt"/>
              <a:buAutoNum type="arabicPeriod" startAt="5"/>
            </a:pPr>
            <a:r>
              <a:rPr lang="en-US" sz="2000" b="0" i="0" u="none" strike="noStrike" baseline="0" smtClean="0">
                <a:solidFill>
                  <a:srgbClr val="000000"/>
                </a:solidFill>
                <a:latin typeface="Segoe"/>
                <a:ea typeface="ＭＳ ゴシック"/>
              </a:rPr>
              <a:t>On the DATA tab, in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Outline group,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click the down arrow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next to </a:t>
            </a:r>
            <a:r>
              <a:rPr lang="en-US" sz="2000" b="1" i="0" u="none" strike="noStrike" baseline="0" smtClean="0">
                <a:solidFill>
                  <a:srgbClr val="000000"/>
                </a:solidFill>
                <a:latin typeface="Segoe"/>
                <a:ea typeface="ＭＳ ゴシック"/>
              </a:rPr>
              <a:t>Group</a:t>
            </a:r>
            <a:r>
              <a:rPr lang="en-US" sz="2000" b="0" i="0" u="none" strike="noStrike" baseline="0" smtClean="0">
                <a:solidFill>
                  <a:srgbClr val="000000"/>
                </a:solidFill>
                <a:latin typeface="Segoe"/>
                <a:ea typeface="ＭＳ ゴシック"/>
              </a:rPr>
              <a:t>. In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menu, click </a:t>
            </a:r>
            <a:r>
              <a:rPr lang="en-US" sz="2000" b="1" i="0" u="none" strike="noStrike" baseline="0" smtClean="0">
                <a:solidFill>
                  <a:srgbClr val="000000"/>
                </a:solidFill>
                <a:latin typeface="Segoe"/>
                <a:ea typeface="ＭＳ ゴシック"/>
              </a:rPr>
              <a:t>Auto </a:t>
            </a:r>
            <a:br>
              <a:rPr lang="en-US" sz="2000" b="1"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Outline</a:t>
            </a:r>
            <a:r>
              <a:rPr lang="en-US" sz="2000" b="0" i="0" u="none" strike="noStrike" baseline="0" smtClean="0">
                <a:solidFill>
                  <a:srgbClr val="000000"/>
                </a:solidFill>
                <a:latin typeface="Segoe"/>
                <a:ea typeface="ＭＳ ゴシック"/>
              </a:rPr>
              <a:t>. As the</a:t>
            </a:r>
            <a:r>
              <a:rPr lang="en-US" sz="2000" b="0" i="0" u="none" strike="noStrike" smtClean="0">
                <a:solidFill>
                  <a:srgbClr val="000000"/>
                </a:solidFill>
                <a:latin typeface="Segoe"/>
                <a:ea typeface="ＭＳ ゴシック"/>
              </a:rPr>
              <a:t> f</a:t>
            </a:r>
            <a:r>
              <a:rPr lang="en-US" sz="2000" b="0" i="0" u="none" strike="noStrike" baseline="0" smtClean="0">
                <a:solidFill>
                  <a:srgbClr val="000000"/>
                </a:solidFill>
                <a:latin typeface="Segoe"/>
                <a:ea typeface="ＭＳ ゴシック"/>
              </a:rPr>
              <a:t>igure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shows, Excel auto-</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matically groups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rows 12 through 17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and rows 22 through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27, having spotted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Total Expenses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row along the bottom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of each cluster. Excel also groups together the columns for March 15 through 19, having spotted the weekly totals columns along the right. </a:t>
            </a:r>
          </a:p>
          <a:p>
            <a:pPr lvl="0" rtl="0">
              <a:lnSpc>
                <a:spcPct val="80000"/>
              </a:lnSpc>
            </a:pPr>
            <a:r>
              <a:rPr lang="en-US" sz="2000" b="1" i="0" u="none" strike="noStrike" baseline="0" smtClean="0">
                <a:latin typeface="Segoe"/>
                <a:ea typeface="ＭＳ ゴシック"/>
              </a:rPr>
              <a:t>SAVE</a:t>
            </a:r>
            <a:r>
              <a:rPr lang="en-US" sz="2000" b="0" i="0" u="none" strike="noStrike" baseline="0" smtClean="0">
                <a:latin typeface="Segoe"/>
                <a:ea typeface="ＭＳ ゴシック"/>
              </a:rPr>
              <a:t> the workbook and </a:t>
            </a:r>
            <a:r>
              <a:rPr lang="en-US" sz="2000" b="1" i="0" u="none" strike="noStrike" baseline="0" smtClean="0">
                <a:latin typeface="Segoe"/>
                <a:ea typeface="ＭＳ ゴシック"/>
              </a:rPr>
              <a:t>LEAVE</a:t>
            </a:r>
            <a:r>
              <a:rPr lang="en-US" sz="2000" b="0" i="0" u="none" strike="noStrike" baseline="0" smtClean="0">
                <a:latin typeface="Segoe"/>
                <a:ea typeface="ＭＳ ゴシック"/>
              </a:rPr>
              <a:t> Excel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57</a:t>
            </a:fld>
            <a:endParaRPr lang="en-US" dirty="0"/>
          </a:p>
        </p:txBody>
      </p:sp>
      <p:pic>
        <p:nvPicPr>
          <p:cNvPr id="7" name="Picture 6" descr="09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524000"/>
            <a:ext cx="4780972" cy="3618785"/>
          </a:xfrm>
          <a:prstGeom prst="rect">
            <a:avLst/>
          </a:prstGeom>
        </p:spPr>
      </p:pic>
    </p:spTree>
    <p:extLst>
      <p:ext uri="{BB962C8B-B14F-4D97-AF65-F5344CB8AC3E}">
        <p14:creationId xmlns:p14="http://schemas.microsoft.com/office/powerpoint/2010/main" val="6234039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Collapse Groups of Data in an Outline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a:t>
            </a:r>
            <a:br>
              <a:rPr lang="en-US" b="0" i="0" u="none" strike="noStrike" baseline="0" smtClean="0">
                <a:latin typeface="Segoe"/>
                <a:ea typeface="ＭＳ ゴシック"/>
              </a:rPr>
            </a:br>
            <a:r>
              <a:rPr lang="en-US" b="0" i="0" u="none" strike="noStrike" baseline="0" smtClean="0">
                <a:latin typeface="Segoe"/>
                <a:ea typeface="ＭＳ ゴシック"/>
              </a:rPr>
              <a:t>from the previous exercise.</a:t>
            </a:r>
          </a:p>
          <a:p>
            <a:pPr lvl="1" rtl="0"/>
            <a:r>
              <a:rPr lang="en-US" b="0" i="0" u="none" strike="noStrike" baseline="0" smtClean="0">
                <a:latin typeface="Segoe"/>
                <a:ea typeface="ＭＳ ゴシック"/>
              </a:rPr>
              <a:t>Click all three minus boxes </a:t>
            </a:r>
            <a:br>
              <a:rPr lang="en-US" b="0" i="0" u="none" strike="noStrike" baseline="0" smtClean="0">
                <a:latin typeface="Segoe"/>
                <a:ea typeface="ＭＳ ゴシック"/>
              </a:rPr>
            </a:br>
            <a:r>
              <a:rPr lang="en-US" b="0" i="0" u="none" strike="noStrike" baseline="0" smtClean="0">
                <a:latin typeface="Segoe"/>
                <a:ea typeface="ＭＳ ゴシック"/>
              </a:rPr>
              <a:t>to collapse their respective </a:t>
            </a:r>
            <a:br>
              <a:rPr lang="en-US" b="0" i="0" u="none" strike="noStrike" baseline="0" smtClean="0">
                <a:latin typeface="Segoe"/>
                <a:ea typeface="ＭＳ ゴシック"/>
              </a:rPr>
            </a:br>
            <a:r>
              <a:rPr lang="en-US" b="0" i="0" u="none" strike="noStrike" baseline="0" smtClean="0">
                <a:latin typeface="Segoe"/>
                <a:ea typeface="ＭＳ ゴシック"/>
              </a:rPr>
              <a:t>groups. The worksheet </a:t>
            </a:r>
            <a:br>
              <a:rPr lang="en-US" b="0" i="0" u="none" strike="noStrike" baseline="0" smtClean="0">
                <a:latin typeface="Segoe"/>
                <a:ea typeface="ＭＳ ゴシック"/>
              </a:rPr>
            </a:br>
            <a:r>
              <a:rPr lang="en-US" b="0" i="0" u="none" strike="noStrike" baseline="0" smtClean="0">
                <a:latin typeface="Segoe"/>
                <a:ea typeface="ＭＳ ゴシック"/>
              </a:rPr>
              <a:t>should now appear </a:t>
            </a:r>
            <a:br>
              <a:rPr lang="en-US" b="0" i="0" u="none" strike="noStrike" baseline="0" smtClean="0">
                <a:latin typeface="Segoe"/>
                <a:ea typeface="ＭＳ ゴシック"/>
              </a:rPr>
            </a:br>
            <a:r>
              <a:rPr lang="en-US" b="0" i="0" u="none" strike="noStrike" baseline="0" smtClean="0">
                <a:latin typeface="Segoe"/>
                <a:ea typeface="ＭＳ ゴシック"/>
              </a:rPr>
              <a:t>shrunken to just the grand </a:t>
            </a:r>
            <a:br>
              <a:rPr lang="en-US" b="0" i="0" u="none" strike="noStrike" baseline="0" smtClean="0">
                <a:latin typeface="Segoe"/>
                <a:ea typeface="ＭＳ ゴシック"/>
              </a:rPr>
            </a:br>
            <a:r>
              <a:rPr lang="en-US" b="0" i="0" u="none" strike="noStrike" baseline="0" smtClean="0">
                <a:latin typeface="Segoe"/>
                <a:ea typeface="ＭＳ ゴシック"/>
              </a:rPr>
              <a:t>totals cells you created </a:t>
            </a:r>
            <a:br>
              <a:rPr lang="en-US" b="0" i="0" u="none" strike="noStrike" baseline="0" smtClean="0">
                <a:latin typeface="Segoe"/>
                <a:ea typeface="ＭＳ ゴシック"/>
              </a:rPr>
            </a:br>
            <a:r>
              <a:rPr lang="en-US" b="0" i="0" u="none" strike="noStrike" baseline="0" smtClean="0">
                <a:latin typeface="Segoe"/>
                <a:ea typeface="ＭＳ ゴシック"/>
              </a:rPr>
              <a:t>with the appropriate labels </a:t>
            </a:r>
            <a:br>
              <a:rPr lang="en-US" b="0" i="0" u="none" strike="noStrike" baseline="0" smtClean="0">
                <a:latin typeface="Segoe"/>
                <a:ea typeface="ＭＳ ゴシック"/>
              </a:rPr>
            </a:br>
            <a:r>
              <a:rPr lang="en-US" b="0" i="0" u="none" strike="noStrike" baseline="0" smtClean="0">
                <a:latin typeface="Segoe"/>
                <a:ea typeface="ＭＳ ゴシック"/>
              </a:rPr>
              <a:t>(right).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58</a:t>
            </a:fld>
            <a:endParaRPr lang="en-US" dirty="0"/>
          </a:p>
        </p:txBody>
      </p:sp>
      <p:pic>
        <p:nvPicPr>
          <p:cNvPr id="7" name="Picture 6" descr="09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1600200"/>
            <a:ext cx="3230766" cy="3404730"/>
          </a:xfrm>
          <a:prstGeom prst="rect">
            <a:avLst/>
          </a:prstGeom>
        </p:spPr>
      </p:pic>
    </p:spTree>
    <p:extLst>
      <p:ext uri="{BB962C8B-B14F-4D97-AF65-F5344CB8AC3E}">
        <p14:creationId xmlns:p14="http://schemas.microsoft.com/office/powerpoint/2010/main" val="10567203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Collapse Groups of Data in an Outline</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latin typeface="Segoe"/>
                <a:ea typeface="ＭＳ ゴシック"/>
              </a:rPr>
              <a:t>Click any of the plus boxes (which replaced the minus boxes) to expand the group to which it’s attached.</a:t>
            </a:r>
          </a:p>
          <a:p>
            <a:pPr lvl="1" rtl="0">
              <a:buAutoNum type="arabicPeriod" startAt="2"/>
            </a:pPr>
            <a:r>
              <a:rPr lang="en-US" b="0" i="0" u="none" strike="noStrike" baseline="0" smtClean="0">
                <a:latin typeface="Segoe"/>
                <a:ea typeface="ＭＳ ゴシック"/>
              </a:rPr>
              <a:t>To remove the outline entirely, on the DATA tab, in the Outline group, click the </a:t>
            </a:r>
            <a:r>
              <a:rPr lang="en-US" b="1" i="0" u="none" strike="noStrike" baseline="0" smtClean="0">
                <a:latin typeface="Segoe"/>
                <a:ea typeface="ＭＳ ゴシック"/>
              </a:rPr>
              <a:t>Ungroup</a:t>
            </a:r>
            <a:r>
              <a:rPr lang="en-US" b="0" i="0" u="none" strike="noStrike" baseline="0" smtClean="0">
                <a:solidFill>
                  <a:srgbClr val="000000"/>
                </a:solidFill>
                <a:latin typeface="Segoe"/>
                <a:ea typeface="ＭＳ ゴシック"/>
              </a:rPr>
              <a:t> button arrow. In the menu, click </a:t>
            </a:r>
            <a:r>
              <a:rPr lang="en-US" b="1" i="0" u="none" strike="noStrike" baseline="0" smtClean="0">
                <a:solidFill>
                  <a:srgbClr val="000000"/>
                </a:solidFill>
                <a:latin typeface="Segoe"/>
                <a:ea typeface="ＭＳ ゴシック"/>
              </a:rPr>
              <a:t>Clear Outline</a:t>
            </a:r>
            <a:r>
              <a:rPr lang="en-US" b="0" i="0" u="none" strike="noStrike" baseline="0" smtClean="0">
                <a:solidFill>
                  <a:srgbClr val="000000"/>
                </a:solidFill>
                <a:latin typeface="Times New Roman"/>
                <a:ea typeface="ＭＳ ゴシック"/>
              </a:rPr>
              <a:t>.</a:t>
            </a:r>
          </a:p>
          <a:p>
            <a:pPr lvl="0" rtl="0"/>
            <a:r>
              <a:rPr lang="en-US" b="1" i="0" u="none" strike="noStrike" baseline="0" smtClean="0">
                <a:latin typeface="Segoe"/>
                <a:ea typeface="ＭＳ ゴシック"/>
              </a:rPr>
              <a:t>SAVE</a:t>
            </a:r>
            <a:r>
              <a:rPr lang="en-US" b="0" i="0" u="none" strike="noStrike" baseline="0" smtClean="0">
                <a:latin typeface="Segoe"/>
                <a:ea typeface="ＭＳ ゴシック"/>
              </a:rPr>
              <a:t> and </a:t>
            </a:r>
            <a:r>
              <a:rPr lang="en-US" b="1" i="0" u="none" strike="noStrike" baseline="0" smtClean="0">
                <a:latin typeface="Segoe"/>
                <a:ea typeface="ＭＳ ゴシック"/>
              </a:rPr>
              <a:t>CLOSE</a:t>
            </a:r>
            <a:r>
              <a:rPr lang="en-US" b="0" i="0" u="none" strike="noStrike" baseline="0" smtClean="0">
                <a:latin typeface="Segoe"/>
                <a:ea typeface="ＭＳ ゴシック"/>
              </a:rPr>
              <a:t> the workbook. Leave Excel open for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59</a:t>
            </a:fld>
            <a:endParaRPr lang="en-US" dirty="0"/>
          </a:p>
        </p:txBody>
      </p:sp>
    </p:spTree>
    <p:extLst>
      <p:ext uri="{BB962C8B-B14F-4D97-AF65-F5344CB8AC3E}">
        <p14:creationId xmlns:p14="http://schemas.microsoft.com/office/powerpoint/2010/main" val="4203243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Open a Non-Native File Directly in Excel</a:t>
            </a: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latin typeface="Segoe"/>
                <a:ea typeface="ＭＳ ゴシック"/>
              </a:rPr>
              <a:t>The preview shows the </a:t>
            </a:r>
            <a:br>
              <a:rPr lang="en-US" sz="2000" b="0" i="0" u="none" strike="noStrike" baseline="0" smtClean="0">
                <a:latin typeface="Segoe"/>
                <a:ea typeface="ＭＳ ゴシック"/>
              </a:rPr>
            </a:br>
            <a:r>
              <a:rPr lang="en-US" sz="2000" b="0" i="0" u="none" strike="noStrike" baseline="0" smtClean="0">
                <a:latin typeface="Segoe"/>
                <a:ea typeface="ＭＳ ゴシック"/>
              </a:rPr>
              <a:t>headers starting on row 3. </a:t>
            </a:r>
            <a:br>
              <a:rPr lang="en-US" sz="2000" b="0" i="0" u="none" strike="noStrike" baseline="0" smtClean="0">
                <a:latin typeface="Segoe"/>
                <a:ea typeface="ＭＳ ゴシック"/>
              </a:rPr>
            </a:br>
            <a:r>
              <a:rPr lang="en-US" sz="2000" b="0" i="0" u="none" strike="noStrike" baseline="0" smtClean="0">
                <a:latin typeface="Segoe"/>
                <a:ea typeface="ＭＳ ゴシック"/>
              </a:rPr>
              <a:t>Thus, for the Set import at </a:t>
            </a:r>
            <a:br>
              <a:rPr lang="en-US" sz="2000" b="0" i="0" u="none" strike="noStrike" baseline="0" smtClean="0">
                <a:latin typeface="Segoe"/>
                <a:ea typeface="ＭＳ ゴシック"/>
              </a:rPr>
            </a:br>
            <a:r>
              <a:rPr lang="en-US" sz="2000" b="0" i="0" u="none" strike="noStrike" baseline="0" smtClean="0">
                <a:latin typeface="Segoe"/>
                <a:ea typeface="ＭＳ ゴシック"/>
              </a:rPr>
              <a:t>row option, choose </a:t>
            </a:r>
            <a:r>
              <a:rPr lang="en-US" sz="2000" b="1" i="0" u="none" strike="noStrike" baseline="0" smtClean="0">
                <a:latin typeface="Segoe"/>
                <a:ea typeface="ＭＳ ゴシック"/>
              </a:rPr>
              <a:t>3</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Click </a:t>
            </a:r>
            <a:r>
              <a:rPr lang="en-US" sz="2000" b="1" i="0" u="none" strike="noStrike" baseline="0" smtClean="0">
                <a:latin typeface="Segoe"/>
                <a:ea typeface="ＭＳ ゴシック"/>
              </a:rPr>
              <a:t>Next</a:t>
            </a:r>
            <a:r>
              <a:rPr lang="en-US" sz="2000" b="0" i="0" u="none" strike="noStrike" baseline="0" smtClean="0">
                <a:latin typeface="Times New Roman"/>
                <a:ea typeface="ＭＳ ゴシック"/>
              </a:rPr>
              <a:t>.</a:t>
            </a:r>
          </a:p>
          <a:p>
            <a:pPr lvl="1" rtl="0">
              <a:buAutoNum type="arabicPeriod" startAt="5"/>
            </a:pPr>
            <a:r>
              <a:rPr lang="en-US" sz="2000" b="0" i="0" u="none" strike="noStrike" baseline="0" smtClean="0">
                <a:latin typeface="Segoe"/>
                <a:ea typeface="ＭＳ ゴシック"/>
              </a:rPr>
              <a:t>In Step 2 of the wizard, </a:t>
            </a:r>
            <a:br>
              <a:rPr lang="en-US" sz="2000" b="0" i="0" u="none" strike="noStrike" baseline="0" smtClean="0">
                <a:latin typeface="Segoe"/>
                <a:ea typeface="ＭＳ ゴシック"/>
              </a:rPr>
            </a:br>
            <a:r>
              <a:rPr lang="en-US" sz="2000" b="0" i="0" u="none" strike="noStrike" baseline="0" smtClean="0">
                <a:latin typeface="Segoe"/>
                <a:ea typeface="ＭＳ ゴシック"/>
              </a:rPr>
              <a:t>shown at r ight, uncheck </a:t>
            </a:r>
            <a:br>
              <a:rPr lang="en-US" sz="2000" b="0" i="0" u="none" strike="noStrike" baseline="0" smtClean="0">
                <a:latin typeface="Segoe"/>
                <a:ea typeface="ＭＳ ゴシック"/>
              </a:rPr>
            </a:br>
            <a:r>
              <a:rPr lang="en-US" sz="2000" b="1" i="0" u="none" strike="noStrike" baseline="0" smtClean="0">
                <a:latin typeface="Segoe"/>
                <a:ea typeface="ＭＳ ゴシック"/>
              </a:rPr>
              <a:t>Tab</a:t>
            </a:r>
            <a:r>
              <a:rPr lang="en-US" sz="2000" b="0" i="0" u="none" strike="noStrike" baseline="0" smtClean="0">
                <a:latin typeface="Segoe"/>
                <a:ea typeface="ＭＳ ゴシック"/>
              </a:rPr>
              <a:t> because the preview </a:t>
            </a:r>
            <a:br>
              <a:rPr lang="en-US" sz="2000" b="0" i="0" u="none" strike="noStrike" baseline="0" smtClean="0">
                <a:latin typeface="Segoe"/>
                <a:ea typeface="ＭＳ ゴシック"/>
              </a:rPr>
            </a:br>
            <a:r>
              <a:rPr lang="en-US" sz="2000" b="0" i="0" u="none" strike="noStrike" baseline="0" smtClean="0">
                <a:latin typeface="Segoe"/>
                <a:ea typeface="ＭＳ ゴシック"/>
              </a:rPr>
              <a:t>does not indicate long </a:t>
            </a:r>
            <a:br>
              <a:rPr lang="en-US" sz="2000" b="0" i="0" u="none" strike="noStrike" baseline="0" smtClean="0">
                <a:latin typeface="Segoe"/>
                <a:ea typeface="ＭＳ ゴシック"/>
              </a:rPr>
            </a:br>
            <a:r>
              <a:rPr lang="en-US" sz="2000" b="0" i="0" u="none" strike="noStrike" baseline="0" smtClean="0">
                <a:latin typeface="Segoe"/>
                <a:ea typeface="ＭＳ ゴシック"/>
              </a:rPr>
              <a:t>spaces between the figures. </a:t>
            </a:r>
            <a:br>
              <a:rPr lang="en-US" sz="2000" b="0" i="0" u="none" strike="noStrike" baseline="0" smtClean="0">
                <a:latin typeface="Segoe"/>
                <a:ea typeface="ＭＳ ゴシック"/>
              </a:rPr>
            </a:br>
            <a:r>
              <a:rPr lang="en-US" sz="2000" b="0" i="0" u="none" strike="noStrike" baseline="0" smtClean="0">
                <a:latin typeface="Segoe"/>
                <a:ea typeface="ＭＳ ゴシック"/>
              </a:rPr>
              <a:t>Check </a:t>
            </a:r>
            <a:r>
              <a:rPr lang="en-US" sz="2000" b="1" i="0" u="none" strike="noStrike" baseline="0" smtClean="0">
                <a:latin typeface="Segoe"/>
                <a:ea typeface="ＭＳ ゴシック"/>
              </a:rPr>
              <a:t>Comma</a:t>
            </a:r>
            <a:r>
              <a:rPr lang="en-US" sz="2000" b="0" i="0" u="none" strike="noStrike" baseline="0" smtClean="0">
                <a:latin typeface="Segoe"/>
                <a:ea typeface="ＭＳ ゴシック"/>
              </a:rPr>
              <a:t>. Set Text qualifier to </a:t>
            </a:r>
            <a:r>
              <a:rPr lang="en-US" sz="2000" b="1" i="0" u="none" strike="noStrike" baseline="0" smtClean="0">
                <a:latin typeface="Segoe"/>
                <a:ea typeface="ＭＳ ゴシック"/>
              </a:rPr>
              <a:t>" </a:t>
            </a:r>
            <a:r>
              <a:rPr lang="en-US" sz="2000" b="0" i="0" u="none" strike="noStrike" baseline="0" smtClean="0">
                <a:latin typeface="Segoe"/>
                <a:ea typeface="ＭＳ ゴシック"/>
              </a:rPr>
              <a:t>(quotation mark). Scroll down the </a:t>
            </a:r>
            <a:r>
              <a:rPr lang="en-US" sz="2000" b="1" i="0" u="none" strike="noStrike" baseline="0" smtClean="0">
                <a:latin typeface="Segoe"/>
                <a:ea typeface="ＭＳ ゴシック"/>
              </a:rPr>
              <a:t>Data preview</a:t>
            </a:r>
            <a:r>
              <a:rPr lang="en-US" sz="2000" b="0" i="0" u="none" strike="noStrike" baseline="0" smtClean="0">
                <a:latin typeface="Segoe"/>
                <a:ea typeface="ＭＳ ゴシック"/>
              </a:rPr>
              <a:t> pane, and notice now that Excel has found the column separations between figures. Click </a:t>
            </a:r>
            <a:r>
              <a:rPr lang="en-US" sz="2000" b="1" i="0" u="none" strike="noStrike" baseline="0" smtClean="0">
                <a:latin typeface="Segoe"/>
                <a:ea typeface="ＭＳ ゴシック"/>
              </a:rPr>
              <a:t>Next</a:t>
            </a:r>
            <a:r>
              <a:rPr lang="en-US" sz="2000"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pic>
        <p:nvPicPr>
          <p:cNvPr id="8" name="Picture 7" descr="09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676400"/>
            <a:ext cx="3925645" cy="2833850"/>
          </a:xfrm>
          <a:prstGeom prst="rect">
            <a:avLst/>
          </a:prstGeom>
        </p:spPr>
      </p:pic>
    </p:spTree>
    <p:extLst>
      <p:ext uri="{BB962C8B-B14F-4D97-AF65-F5344CB8AC3E}">
        <p14:creationId xmlns:p14="http://schemas.microsoft.com/office/powerpoint/2010/main" val="28702230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Subtotal Data in Outlines</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GET READY.</a:t>
            </a:r>
            <a:r>
              <a:rPr lang="en-US" sz="2000" b="0" i="0" u="none" strike="noStrike" baseline="0" smtClean="0">
                <a:latin typeface="Segoe"/>
                <a:ea typeface="ＭＳ ゴシック"/>
              </a:rPr>
              <a:t> </a:t>
            </a:r>
            <a:r>
              <a:rPr lang="en-US" sz="2000" b="1" i="0" u="none" strike="noStrike" baseline="0" smtClean="0">
                <a:latin typeface="Segoe"/>
                <a:ea typeface="ＭＳ ゴシック"/>
              </a:rPr>
              <a:t>OPEN</a:t>
            </a:r>
            <a:r>
              <a:rPr lang="en-US" sz="2000" b="0" i="0" u="none" strike="noStrike" baseline="0" smtClean="0">
                <a:latin typeface="Segoe"/>
                <a:ea typeface="ＭＳ ゴシック"/>
              </a:rPr>
              <a:t> the </a:t>
            </a:r>
            <a:r>
              <a:rPr lang="en-US" sz="2000" b="1" i="1" u="none" strike="noStrike" baseline="0" smtClean="0">
                <a:latin typeface="Segoe"/>
                <a:ea typeface="ＭＳ ゴシック"/>
              </a:rPr>
              <a:t>09 Server Usage Stats</a:t>
            </a:r>
            <a:r>
              <a:rPr lang="en-US" sz="2000" b="0" i="0" u="none" strike="noStrike" baseline="0" smtClean="0">
                <a:latin typeface="Segoe"/>
                <a:ea typeface="ＭＳ ゴシック"/>
              </a:rPr>
              <a:t> workbook.</a:t>
            </a:r>
          </a:p>
          <a:p>
            <a:pPr lvl="1" rtl="0"/>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workbook in the Lesson 9 folder as </a:t>
            </a:r>
            <a:r>
              <a:rPr lang="en-US" sz="2000" b="1" i="1" u="none" strike="noStrike" baseline="0" smtClean="0">
                <a:latin typeface="Segoe"/>
                <a:ea typeface="ＭＳ ゴシック"/>
              </a:rPr>
              <a:t>09 Server Usage Stats 130831 Solution</a:t>
            </a:r>
            <a:r>
              <a:rPr lang="en-US" sz="2000" b="0" i="0" u="none" strike="noStrike" baseline="0" smtClean="0">
                <a:latin typeface="Times New Roman"/>
                <a:ea typeface="ＭＳ ゴシック"/>
              </a:rPr>
              <a:t>.</a:t>
            </a:r>
          </a:p>
          <a:p>
            <a:pPr lvl="1" rtl="0"/>
            <a:r>
              <a:rPr lang="en-US" sz="2000" b="0" i="0" u="none" strike="noStrike" baseline="0" smtClean="0">
                <a:latin typeface="Segoe"/>
                <a:ea typeface="ＭＳ ゴシック"/>
              </a:rPr>
              <a:t>Select the range </a:t>
            </a:r>
            <a:r>
              <a:rPr lang="en-US" sz="2000" b="1" i="0" u="none" strike="noStrike" baseline="0" smtClean="0">
                <a:latin typeface="Segoe"/>
                <a:ea typeface="ＭＳ ゴシック"/>
              </a:rPr>
              <a:t>A5:G140</a:t>
            </a:r>
            <a:r>
              <a:rPr lang="en-US" sz="2000" b="0" i="0" u="none" strike="noStrike" baseline="0" smtClean="0">
                <a:solidFill>
                  <a:srgbClr val="0070C0"/>
                </a:solidFill>
                <a:latin typeface="Times New Roman"/>
                <a:ea typeface="ＭＳ ゴシック"/>
              </a:rPr>
              <a:t>.</a:t>
            </a:r>
          </a:p>
          <a:p>
            <a:pPr lvl="1" rtl="0"/>
            <a:r>
              <a:rPr lang="en-US" sz="2000" b="0" i="0" u="none" strike="noStrike" baseline="0" smtClean="0">
                <a:solidFill>
                  <a:srgbClr val="000000"/>
                </a:solidFill>
                <a:latin typeface="Segoe"/>
                <a:ea typeface="ＭＳ ゴシック"/>
              </a:rPr>
              <a:t>On the DATA tab, in the Sort &amp; Filter group, click </a:t>
            </a:r>
            <a:r>
              <a:rPr lang="en-US" sz="2000" b="1" i="0" u="none" strike="noStrike" baseline="0" smtClean="0">
                <a:solidFill>
                  <a:srgbClr val="000000"/>
                </a:solidFill>
                <a:latin typeface="Segoe"/>
                <a:ea typeface="ＭＳ ゴシック"/>
              </a:rPr>
              <a:t>Sort</a:t>
            </a:r>
            <a:r>
              <a:rPr lang="en-US" sz="2000" b="0" i="0" u="none" strike="noStrike" baseline="0" smtClean="0">
                <a:solidFill>
                  <a:srgbClr val="000000"/>
                </a:solidFill>
                <a:latin typeface="Times New Roman"/>
                <a:ea typeface="ＭＳ ゴシック"/>
              </a:rPr>
              <a:t>.</a:t>
            </a:r>
          </a:p>
          <a:p>
            <a:pPr lvl="1"/>
            <a:r>
              <a:rPr lang="en-US" sz="2000">
                <a:solidFill>
                  <a:srgbClr val="000000"/>
                </a:solidFill>
                <a:latin typeface="Segoe"/>
                <a:ea typeface="ＭＳ ゴシック"/>
              </a:rPr>
              <a:t>In the Sort dialog box, ensure that the initial sort is by </a:t>
            </a:r>
            <a:r>
              <a:rPr lang="en-US" sz="2000" b="1">
                <a:solidFill>
                  <a:srgbClr val="000000"/>
                </a:solidFill>
                <a:latin typeface="Segoe"/>
                <a:ea typeface="ＭＳ ゴシック"/>
              </a:rPr>
              <a:t>Date</a:t>
            </a:r>
            <a:r>
              <a:rPr lang="en-US" sz="2000">
                <a:solidFill>
                  <a:srgbClr val="000000"/>
                </a:solidFill>
                <a:latin typeface="Segoe"/>
                <a:ea typeface="ＭＳ ゴシック"/>
              </a:rPr>
              <a:t>, </a:t>
            </a:r>
            <a:r>
              <a:rPr lang="en-US" sz="2000" b="1">
                <a:solidFill>
                  <a:srgbClr val="000000"/>
                </a:solidFill>
                <a:latin typeface="Segoe"/>
                <a:ea typeface="ＭＳ ゴシック"/>
              </a:rPr>
              <a:t>Oldest to Newest</a:t>
            </a:r>
            <a:r>
              <a:rPr lang="en-US" sz="2000">
                <a:solidFill>
                  <a:srgbClr val="000000"/>
                </a:solidFill>
                <a:latin typeface="Segoe"/>
                <a:ea typeface="ＭＳ ゴシック"/>
              </a:rPr>
              <a:t>. The secondary sort should be by </a:t>
            </a:r>
            <a:r>
              <a:rPr lang="en-US" sz="2000" b="1">
                <a:solidFill>
                  <a:srgbClr val="000000"/>
                </a:solidFill>
                <a:latin typeface="Segoe"/>
                <a:ea typeface="ＭＳ ゴシック"/>
              </a:rPr>
              <a:t>Department</a:t>
            </a:r>
            <a:r>
              <a:rPr lang="en-US" sz="2000">
                <a:solidFill>
                  <a:srgbClr val="000000"/>
                </a:solidFill>
                <a:latin typeface="Segoe"/>
                <a:ea typeface="ＭＳ ゴシック"/>
              </a:rPr>
              <a:t>, from </a:t>
            </a:r>
            <a:r>
              <a:rPr lang="en-US" sz="2000" b="1">
                <a:solidFill>
                  <a:srgbClr val="000000"/>
                </a:solidFill>
                <a:latin typeface="Segoe"/>
                <a:ea typeface="ＭＳ ゴシック"/>
              </a:rPr>
              <a:t>A to Z</a:t>
            </a:r>
            <a:r>
              <a:rPr lang="en-US" sz="2000">
                <a:solidFill>
                  <a:srgbClr val="000000"/>
                </a:solidFill>
                <a:latin typeface="Segoe"/>
                <a:ea typeface="ＭＳ ゴシック"/>
              </a:rPr>
              <a:t>. The third should be by </a:t>
            </a:r>
            <a:r>
              <a:rPr lang="en-US" sz="2000" b="1">
                <a:solidFill>
                  <a:srgbClr val="000000"/>
                </a:solidFill>
                <a:latin typeface="Segoe"/>
                <a:ea typeface="ＭＳ ゴシック"/>
              </a:rPr>
              <a:t>Region</a:t>
            </a:r>
            <a:r>
              <a:rPr lang="en-US" sz="2000">
                <a:solidFill>
                  <a:srgbClr val="000000"/>
                </a:solidFill>
                <a:latin typeface="Segoe"/>
                <a:ea typeface="ＭＳ ゴシック"/>
              </a:rPr>
              <a:t>, from </a:t>
            </a:r>
            <a:r>
              <a:rPr lang="en-US" sz="2000" b="1">
                <a:solidFill>
                  <a:srgbClr val="000000"/>
                </a:solidFill>
                <a:latin typeface="Segoe"/>
                <a:ea typeface="ＭＳ ゴシック"/>
              </a:rPr>
              <a:t>A to Z</a:t>
            </a:r>
            <a:r>
              <a:rPr lang="en-US" sz="2000">
                <a:solidFill>
                  <a:srgbClr val="000000"/>
                </a:solidFill>
                <a:latin typeface="Segoe"/>
                <a:ea typeface="ＭＳ ゴシック"/>
              </a:rPr>
              <a:t>. Click</a:t>
            </a:r>
            <a:r>
              <a:rPr lang="en-US" sz="2000" b="1">
                <a:solidFill>
                  <a:srgbClr val="000000"/>
                </a:solidFill>
                <a:latin typeface="Segoe"/>
                <a:ea typeface="ＭＳ ゴシック"/>
              </a:rPr>
              <a:t> OK</a:t>
            </a:r>
            <a:r>
              <a:rPr lang="en-US" sz="2000">
                <a:solidFill>
                  <a:srgbClr val="000000"/>
                </a:solidFill>
                <a:latin typeface="Times New Roman"/>
                <a:ea typeface="ＭＳ ゴシック"/>
              </a:rPr>
              <a:t>.</a:t>
            </a:r>
          </a:p>
          <a:p>
            <a:pPr lvl="1"/>
            <a:r>
              <a:rPr lang="en-US" sz="2000">
                <a:solidFill>
                  <a:srgbClr val="000000"/>
                </a:solidFill>
                <a:latin typeface="Segoe"/>
                <a:ea typeface="ＭＳ ゴシック"/>
              </a:rPr>
              <a:t>On the DATA tab, in the Outline group, click </a:t>
            </a:r>
            <a:r>
              <a:rPr lang="en-US" sz="2000" b="1">
                <a:solidFill>
                  <a:srgbClr val="000000"/>
                </a:solidFill>
                <a:latin typeface="Segoe"/>
                <a:ea typeface="ＭＳ ゴシック"/>
              </a:rPr>
              <a:t>Subtotal</a:t>
            </a:r>
            <a:r>
              <a:rPr lang="en-US" sz="2000">
                <a:solidFill>
                  <a:srgbClr val="000000"/>
                </a:solidFill>
                <a:latin typeface="Segoe"/>
                <a:ea typeface="ＭＳ ゴシック"/>
              </a:rPr>
              <a:t>. The Subtotal dialog box appears.</a:t>
            </a:r>
          </a:p>
          <a:p>
            <a:pPr lvl="1"/>
            <a:r>
              <a:rPr lang="en-US" sz="2000">
                <a:latin typeface="Segoe"/>
                <a:ea typeface="ＭＳ ゴシック"/>
              </a:rPr>
              <a:t>In the At each change in</a:t>
            </a:r>
            <a:r>
              <a:rPr lang="en-US" sz="2000">
                <a:solidFill>
                  <a:srgbClr val="000000"/>
                </a:solidFill>
                <a:latin typeface="Segoe"/>
                <a:ea typeface="ＭＳ ゴシック"/>
              </a:rPr>
              <a:t> list box, click </a:t>
            </a:r>
            <a:r>
              <a:rPr lang="en-US" sz="2000" b="1">
                <a:solidFill>
                  <a:srgbClr val="000000"/>
                </a:solidFill>
                <a:latin typeface="Segoe"/>
                <a:ea typeface="ＭＳ ゴシック"/>
              </a:rPr>
              <a:t>Department</a:t>
            </a:r>
            <a:r>
              <a:rPr lang="en-US" sz="2000">
                <a:solidFill>
                  <a:srgbClr val="000000"/>
                </a:solidFill>
                <a:latin typeface="Times New Roman"/>
                <a:ea typeface="ＭＳ ゴシック"/>
              </a:rPr>
              <a:t>.</a:t>
            </a:r>
          </a:p>
          <a:p>
            <a:pPr lvl="1"/>
            <a:r>
              <a:rPr lang="en-US" sz="2000">
                <a:solidFill>
                  <a:srgbClr val="000000"/>
                </a:solidFill>
                <a:latin typeface="Segoe"/>
                <a:ea typeface="ＭＳ ゴシック"/>
              </a:rPr>
              <a:t>If necessary, in the Use function list box, choose </a:t>
            </a:r>
            <a:r>
              <a:rPr lang="en-US" sz="2000" b="1">
                <a:solidFill>
                  <a:srgbClr val="000000"/>
                </a:solidFill>
                <a:latin typeface="Segoe"/>
                <a:ea typeface="ＭＳ ゴシック"/>
              </a:rPr>
              <a:t>Sum.</a:t>
            </a:r>
            <a:r>
              <a:rPr lang="en-US" sz="2000">
                <a:solidFill>
                  <a:srgbClr val="000000"/>
                </a:solidFill>
                <a:latin typeface="Segoe"/>
                <a:ea typeface="ＭＳ ゴシック"/>
              </a:rPr>
              <a:t>  </a:t>
            </a:r>
          </a:p>
          <a:p>
            <a:pPr lvl="1"/>
            <a:endParaRPr lang="en-US" sz="2000">
              <a:solidFill>
                <a:srgbClr val="000000"/>
              </a:solidFill>
              <a:latin typeface="Segoe"/>
              <a:ea typeface="ＭＳ ゴシック"/>
            </a:endParaRPr>
          </a:p>
          <a:p>
            <a:pPr lvl="1" rtl="0"/>
            <a:endParaRPr lang="en-US" sz="20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60</a:t>
            </a:fld>
            <a:endParaRPr lang="en-US" dirty="0"/>
          </a:p>
        </p:txBody>
      </p:sp>
    </p:spTree>
    <p:extLst>
      <p:ext uri="{BB962C8B-B14F-4D97-AF65-F5344CB8AC3E}">
        <p14:creationId xmlns:p14="http://schemas.microsoft.com/office/powerpoint/2010/main" val="39311856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Subtotal Data in Outlines</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solidFill>
                  <a:srgbClr val="000000"/>
                </a:solidFill>
                <a:latin typeface="Segoe"/>
                <a:ea typeface="ＭＳ ゴシック"/>
              </a:rPr>
              <a:t>In the list of columns marked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Add subtotal to, check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boxes for </a:t>
            </a:r>
            <a:r>
              <a:rPr lang="en-US" b="1" i="0" u="none" strike="noStrike" baseline="0" smtClean="0">
                <a:solidFill>
                  <a:srgbClr val="000000"/>
                </a:solidFill>
                <a:latin typeface="Segoe"/>
                <a:ea typeface="ＭＳ ゴシック"/>
              </a:rPr>
              <a:t>Avg. Bandwidth</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Data In</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Data Out</a:t>
            </a:r>
            <a:r>
              <a:rPr lang="en-US" b="0" i="0" u="none" strike="noStrike" baseline="0" smtClean="0">
                <a:solidFill>
                  <a:srgbClr val="000000"/>
                </a:solidFill>
                <a:latin typeface="Segoe"/>
                <a:ea typeface="ＭＳ ゴシック"/>
              </a:rPr>
              <a:t>, and </a:t>
            </a:r>
            <a:br>
              <a:rPr lang="en-US" b="0"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Transactions</a:t>
            </a:r>
            <a:r>
              <a:rPr lang="en-US" b="0" i="0" u="none" strike="noStrike" baseline="0" smtClean="0">
                <a:solidFill>
                  <a:srgbClr val="000000"/>
                </a:solidFill>
                <a:latin typeface="Times New Roman"/>
                <a:ea typeface="ＭＳ ゴシック"/>
              </a:rPr>
              <a:t>.</a:t>
            </a:r>
          </a:p>
          <a:p>
            <a:pPr lvl="1" rtl="0">
              <a:buAutoNum type="arabicPeriod" startAt="8"/>
            </a:pPr>
            <a:r>
              <a:rPr lang="en-US" b="0" i="0" u="none" strike="noStrike" baseline="0" smtClean="0">
                <a:solidFill>
                  <a:srgbClr val="000000"/>
                </a:solidFill>
                <a:latin typeface="Segoe"/>
                <a:ea typeface="ＭＳ ゴシック"/>
              </a:rPr>
              <a:t>Check the </a:t>
            </a:r>
            <a:r>
              <a:rPr lang="en-US" b="1" i="0" u="none" strike="noStrike" baseline="0" smtClean="0">
                <a:solidFill>
                  <a:srgbClr val="000000"/>
                </a:solidFill>
                <a:latin typeface="Segoe"/>
                <a:ea typeface="ＭＳ ゴシック"/>
              </a:rPr>
              <a:t>Summary below </a:t>
            </a:r>
            <a:br>
              <a:rPr lang="en-US" b="1"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data</a:t>
            </a:r>
            <a:r>
              <a:rPr lang="en-US" b="0" i="0" u="none" strike="noStrike" baseline="0" smtClean="0">
                <a:solidFill>
                  <a:srgbClr val="000000"/>
                </a:solidFill>
                <a:latin typeface="Segoe"/>
                <a:ea typeface="ＭＳ ゴシック"/>
              </a:rPr>
              <a:t> and </a:t>
            </a:r>
            <a:r>
              <a:rPr lang="en-US" b="1" i="0" u="none" strike="noStrike" baseline="0" smtClean="0">
                <a:solidFill>
                  <a:srgbClr val="000000"/>
                </a:solidFill>
                <a:latin typeface="Segoe"/>
                <a:ea typeface="ＭＳ ゴシック"/>
              </a:rPr>
              <a:t>Replace current </a:t>
            </a:r>
            <a:br>
              <a:rPr lang="en-US" b="1"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subtotals</a:t>
            </a:r>
            <a:r>
              <a:rPr lang="en-US" b="0" i="0" u="none" strike="noStrike" baseline="0" smtClean="0">
                <a:solidFill>
                  <a:srgbClr val="000000"/>
                </a:solidFill>
                <a:latin typeface="Segoe"/>
                <a:ea typeface="ＭＳ ゴシック"/>
              </a:rPr>
              <a:t> check boxes, if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necessary. The dialog box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should now appear as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depicted at right</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61</a:t>
            </a:fld>
            <a:endParaRPr lang="en-US" dirty="0"/>
          </a:p>
        </p:txBody>
      </p:sp>
      <p:pic>
        <p:nvPicPr>
          <p:cNvPr id="7" name="Picture 6" descr="09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676400"/>
            <a:ext cx="3199914" cy="3421990"/>
          </a:xfrm>
          <a:prstGeom prst="rect">
            <a:avLst/>
          </a:prstGeom>
        </p:spPr>
      </p:pic>
    </p:spTree>
    <p:extLst>
      <p:ext uri="{BB962C8B-B14F-4D97-AF65-F5344CB8AC3E}">
        <p14:creationId xmlns:p14="http://schemas.microsoft.com/office/powerpoint/2010/main" val="34556842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Subtotal Data in Outlines</a:t>
            </a:r>
          </a:p>
        </p:txBody>
      </p:sp>
      <p:sp>
        <p:nvSpPr>
          <p:cNvPr id="3" name="Text Placeholder 2"/>
          <p:cNvSpPr>
            <a:spLocks noGrp="1"/>
          </p:cNvSpPr>
          <p:nvPr>
            <p:ph type="body" idx="1"/>
          </p:nvPr>
        </p:nvSpPr>
        <p:spPr/>
        <p:txBody>
          <a:bodyPr/>
          <a:lstStyle/>
          <a:p>
            <a:pPr lvl="1" rtl="0">
              <a:buFont typeface="+mj-lt"/>
              <a:buAutoNum type="arabicPeriod" startAt="10"/>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OK</a:t>
            </a:r>
            <a:r>
              <a:rPr lang="en-US" sz="2000" b="0" i="0" u="none" strike="noStrike" baseline="0" smtClean="0">
                <a:solidFill>
                  <a:srgbClr val="000000"/>
                </a:solidFill>
                <a:latin typeface="Segoe"/>
                <a:ea typeface="ＭＳ ゴシック"/>
              </a:rPr>
              <a:t>. Excel inserts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subtotal rows for each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company division,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grouping together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data consumption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values for all three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corporate regions. It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places each of these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division row clusters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into groups. It then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creates a broader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group for the entire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range, and adds a grand total row at the bottom. The result is a subtotal-endowed worksheet with a three-tier outline (above).</a:t>
            </a:r>
          </a:p>
          <a:p>
            <a:pPr lvl="0" rtl="0">
              <a:lnSpc>
                <a:spcPct val="80000"/>
              </a:lnSpc>
            </a:pPr>
            <a:r>
              <a:rPr lang="en-US" sz="2000" b="1" i="0" u="none" strike="noStrike" baseline="0" smtClean="0">
                <a:latin typeface="Segoe"/>
                <a:ea typeface="ＭＳ ゴシック"/>
              </a:rPr>
              <a:t>SAVE</a:t>
            </a:r>
            <a:r>
              <a:rPr lang="en-US" sz="2000" b="0" i="0" u="none" strike="noStrike" baseline="0" smtClean="0">
                <a:latin typeface="Segoe"/>
                <a:ea typeface="ＭＳ ゴシック"/>
              </a:rPr>
              <a:t> and </a:t>
            </a:r>
            <a:r>
              <a:rPr lang="en-US" sz="2000" b="1" i="0" u="none" strike="noStrike" baseline="0" smtClean="0">
                <a:latin typeface="Segoe"/>
                <a:ea typeface="ＭＳ ゴシック"/>
              </a:rPr>
              <a:t>CLOSE</a:t>
            </a:r>
            <a:r>
              <a:rPr lang="en-US" sz="2000" b="0" i="0" u="none" strike="noStrike" baseline="0" smtClean="0">
                <a:latin typeface="Segoe"/>
                <a:ea typeface="ＭＳ ゴシック"/>
              </a:rPr>
              <a:t>. Leave Excel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62</a:t>
            </a:fld>
            <a:endParaRPr lang="en-US" dirty="0"/>
          </a:p>
        </p:txBody>
      </p:sp>
      <p:pic>
        <p:nvPicPr>
          <p:cNvPr id="7" name="Picture 6" descr="09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6080" y="1600201"/>
            <a:ext cx="4813119" cy="3707192"/>
          </a:xfrm>
          <a:prstGeom prst="rect">
            <a:avLst/>
          </a:prstGeom>
        </p:spPr>
      </p:pic>
    </p:spTree>
    <p:extLst>
      <p:ext uri="{BB962C8B-B14F-4D97-AF65-F5344CB8AC3E}">
        <p14:creationId xmlns:p14="http://schemas.microsoft.com/office/powerpoint/2010/main" val="4125156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Format a Table with a Quick Style</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GET READY.</a:t>
            </a:r>
            <a:r>
              <a:rPr lang="en-US" sz="2000" b="0" i="0" u="none" strike="noStrike" baseline="0" smtClean="0">
                <a:latin typeface="Segoe"/>
                <a:ea typeface="ＭＳ ゴシック"/>
              </a:rPr>
              <a:t> </a:t>
            </a:r>
            <a:r>
              <a:rPr lang="en-US" sz="2000" b="1" i="0" u="none" strike="noStrike" baseline="0" smtClean="0">
                <a:latin typeface="Segoe"/>
                <a:ea typeface="ＭＳ ゴシック"/>
              </a:rPr>
              <a:t>OPEN</a:t>
            </a:r>
            <a:r>
              <a:rPr lang="en-US" sz="2000" b="0" i="0" u="none" strike="noStrike" baseline="0" smtClean="0">
                <a:latin typeface="Segoe"/>
                <a:ea typeface="ＭＳ ゴシック"/>
              </a:rPr>
              <a:t> the </a:t>
            </a:r>
            <a:r>
              <a:rPr lang="en-US" sz="2000" b="1" i="1" u="none" strike="noStrike" baseline="0" smtClean="0">
                <a:latin typeface="Segoe"/>
                <a:ea typeface="ＭＳ ゴシック"/>
              </a:rPr>
              <a:t>09 Pet Pharma Sales</a:t>
            </a:r>
            <a:r>
              <a:rPr lang="en-US" sz="2000" b="0" i="0" u="none" strike="noStrike" baseline="0" smtClean="0">
                <a:latin typeface="Segoe"/>
                <a:ea typeface="ＭＳ ゴシック"/>
              </a:rPr>
              <a:t> workbook for this lesson.</a:t>
            </a:r>
          </a:p>
          <a:p>
            <a:pPr lvl="1" rtl="0"/>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workbook in the </a:t>
            </a:r>
            <a:br>
              <a:rPr lang="en-US" sz="2000" b="0" i="0" u="none" strike="noStrike" baseline="0" smtClean="0">
                <a:latin typeface="Segoe"/>
                <a:ea typeface="ＭＳ ゴシック"/>
              </a:rPr>
            </a:br>
            <a:r>
              <a:rPr lang="en-US" sz="2000" b="0" i="0" u="none" strike="noStrike" baseline="0" smtClean="0">
                <a:latin typeface="Segoe"/>
                <a:ea typeface="ＭＳ ゴシック"/>
              </a:rPr>
              <a:t>Lesson 9 folder as </a:t>
            </a:r>
            <a:r>
              <a:rPr lang="en-US" sz="2000" b="1" i="1" u="none" strike="noStrike" baseline="0" smtClean="0">
                <a:latin typeface="Segoe"/>
                <a:ea typeface="ＭＳ ゴシック"/>
              </a:rPr>
              <a:t>09 Pet </a:t>
            </a:r>
            <a:br>
              <a:rPr lang="en-US" sz="2000" b="1" i="1" u="none" strike="noStrike" baseline="0" smtClean="0">
                <a:latin typeface="Segoe"/>
                <a:ea typeface="ＭＳ ゴシック"/>
              </a:rPr>
            </a:br>
            <a:r>
              <a:rPr lang="en-US" sz="2000" b="1" i="1" u="none" strike="noStrike" baseline="0" smtClean="0">
                <a:latin typeface="Segoe"/>
                <a:ea typeface="ＭＳ ゴシック"/>
              </a:rPr>
              <a:t>Pharma Sales August </a:t>
            </a:r>
            <a:br>
              <a:rPr lang="en-US" sz="2000" b="1" i="1" u="none" strike="noStrike" baseline="0" smtClean="0">
                <a:latin typeface="Segoe"/>
                <a:ea typeface="ＭＳ ゴシック"/>
              </a:rPr>
            </a:br>
            <a:r>
              <a:rPr lang="en-US" sz="2000" b="1" i="1" u="none" strike="noStrike" baseline="0" smtClean="0">
                <a:latin typeface="Segoe"/>
                <a:ea typeface="ＭＳ ゴシック"/>
              </a:rPr>
              <a:t>Solution</a:t>
            </a:r>
            <a:r>
              <a:rPr lang="en-US" sz="2000" b="0" i="0" u="none" strike="noStrike" baseline="0" smtClean="0">
                <a:latin typeface="Times New Roman"/>
                <a:ea typeface="ＭＳ ゴシック"/>
              </a:rPr>
              <a:t>.</a:t>
            </a:r>
          </a:p>
          <a:p>
            <a:pPr lvl="1" rtl="0"/>
            <a:r>
              <a:rPr lang="en-US" sz="2000" b="0" i="0" u="none" strike="noStrike" baseline="0" smtClean="0">
                <a:latin typeface="Segoe"/>
                <a:ea typeface="ＭＳ ゴシック"/>
              </a:rPr>
              <a:t>In the August Sales worksheet, </a:t>
            </a:r>
            <a:br>
              <a:rPr lang="en-US" sz="2000" b="0" i="0" u="none" strike="noStrike" baseline="0" smtClean="0">
                <a:latin typeface="Segoe"/>
                <a:ea typeface="ＭＳ ゴシック"/>
              </a:rPr>
            </a:br>
            <a:r>
              <a:rPr lang="en-US" sz="2000" b="0" i="0" u="none" strike="noStrike" baseline="0" smtClean="0">
                <a:latin typeface="Segoe"/>
                <a:ea typeface="ＭＳ ゴシック"/>
              </a:rPr>
              <a:t>select the data range </a:t>
            </a:r>
            <a:r>
              <a:rPr lang="en-US" sz="2000" b="1" i="0" u="none" strike="noStrike" baseline="0" smtClean="0">
                <a:latin typeface="Segoe"/>
                <a:ea typeface="ＭＳ ゴシック"/>
              </a:rPr>
              <a:t>A6:K93</a:t>
            </a:r>
            <a:r>
              <a:rPr lang="en-US" sz="2000" b="0" i="0" u="none" strike="noStrike" baseline="0" smtClean="0">
                <a:latin typeface="Times New Roman"/>
                <a:ea typeface="ＭＳ ゴシック"/>
              </a:rPr>
              <a:t>.</a:t>
            </a:r>
          </a:p>
          <a:p>
            <a:pPr lvl="1"/>
            <a:r>
              <a:rPr lang="en-US" sz="2000">
                <a:latin typeface="Segoe"/>
                <a:ea typeface="ＭＳ ゴシック"/>
              </a:rPr>
              <a:t>On the HOME tab, in the </a:t>
            </a:r>
            <a:br>
              <a:rPr lang="en-US" sz="2000">
                <a:latin typeface="Segoe"/>
                <a:ea typeface="ＭＳ ゴシック"/>
              </a:rPr>
            </a:br>
            <a:r>
              <a:rPr lang="en-US" sz="2000">
                <a:latin typeface="Segoe"/>
                <a:ea typeface="ＭＳ ゴシック"/>
              </a:rPr>
              <a:t>Styles group, click </a:t>
            </a:r>
            <a:r>
              <a:rPr lang="en-US" sz="2000" b="1">
                <a:latin typeface="Segoe"/>
                <a:ea typeface="ＭＳ ゴシック"/>
              </a:rPr>
              <a:t>Format </a:t>
            </a:r>
            <a:br>
              <a:rPr lang="en-US" sz="2000" b="1">
                <a:latin typeface="Segoe"/>
                <a:ea typeface="ＭＳ ゴシック"/>
              </a:rPr>
            </a:br>
            <a:r>
              <a:rPr lang="en-US" sz="2000" b="1">
                <a:latin typeface="Segoe"/>
                <a:ea typeface="ＭＳ ゴシック"/>
              </a:rPr>
              <a:t>as Table</a:t>
            </a:r>
            <a:r>
              <a:rPr lang="en-US" sz="2000">
                <a:solidFill>
                  <a:srgbClr val="000000"/>
                </a:solidFill>
                <a:latin typeface="Segoe"/>
                <a:ea typeface="ＭＳ ゴシック"/>
              </a:rPr>
              <a:t>. Excel brings up a </a:t>
            </a:r>
            <a:br>
              <a:rPr lang="en-US" sz="2000">
                <a:solidFill>
                  <a:srgbClr val="000000"/>
                </a:solidFill>
                <a:latin typeface="Segoe"/>
                <a:ea typeface="ＭＳ ゴシック"/>
              </a:rPr>
            </a:br>
            <a:r>
              <a:rPr lang="en-US" sz="2000">
                <a:solidFill>
                  <a:srgbClr val="000000"/>
                </a:solidFill>
                <a:latin typeface="Segoe"/>
                <a:ea typeface="ＭＳ ゴシック"/>
              </a:rPr>
              <a:t>colorful menu full of sample </a:t>
            </a:r>
            <a:br>
              <a:rPr lang="en-US" sz="2000">
                <a:solidFill>
                  <a:srgbClr val="000000"/>
                </a:solidFill>
                <a:latin typeface="Segoe"/>
                <a:ea typeface="ＭＳ ゴシック"/>
              </a:rPr>
            </a:br>
            <a:r>
              <a:rPr lang="en-US" sz="2000">
                <a:solidFill>
                  <a:srgbClr val="000000"/>
                </a:solidFill>
                <a:latin typeface="Segoe"/>
                <a:ea typeface="ＭＳ ゴシック"/>
              </a:rPr>
              <a:t>layouts right).</a:t>
            </a:r>
            <a:endParaRPr lang="en-US" sz="2000">
              <a:solidFill>
                <a:srgbClr val="000000"/>
              </a:solidFill>
              <a:latin typeface="Times New Roman"/>
              <a:ea typeface="ＭＳ ゴシック"/>
            </a:endParaRPr>
          </a:p>
          <a:p>
            <a:pPr lvl="1" rtl="0"/>
            <a:endParaRPr lang="en-US" sz="20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63</a:t>
            </a:fld>
            <a:endParaRPr lang="en-US" dirty="0"/>
          </a:p>
        </p:txBody>
      </p:sp>
      <p:pic>
        <p:nvPicPr>
          <p:cNvPr id="7" name="Picture 6" descr="09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2057400"/>
            <a:ext cx="3702577" cy="3737840"/>
          </a:xfrm>
          <a:prstGeom prst="rect">
            <a:avLst/>
          </a:prstGeom>
        </p:spPr>
      </p:pic>
    </p:spTree>
    <p:extLst>
      <p:ext uri="{BB962C8B-B14F-4D97-AF65-F5344CB8AC3E}">
        <p14:creationId xmlns:p14="http://schemas.microsoft.com/office/powerpoint/2010/main" val="9885128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Format a Table with a Quick Style</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Click the sample in row 4, </a:t>
            </a:r>
            <a:br>
              <a:rPr lang="en-US" b="0" i="0" u="none" strike="noStrike" baseline="0" smtClean="0">
                <a:latin typeface="Segoe"/>
                <a:ea typeface="ＭＳ ゴシック"/>
              </a:rPr>
            </a:br>
            <a:r>
              <a:rPr lang="en-US" b="0" i="0" u="none" strike="noStrike" baseline="0" smtClean="0">
                <a:latin typeface="Segoe"/>
                <a:ea typeface="ＭＳ ゴシック"/>
              </a:rPr>
              <a:t>column 7 (</a:t>
            </a:r>
            <a:r>
              <a:rPr lang="en-US" b="1" i="0" u="none" strike="noStrike" baseline="0" smtClean="0">
                <a:latin typeface="Segoe"/>
                <a:ea typeface="ＭＳ ゴシック"/>
              </a:rPr>
              <a:t>Table Style Medium </a:t>
            </a:r>
            <a:br>
              <a:rPr lang="en-US" b="1" i="0" u="none" strike="noStrike" baseline="0" smtClean="0">
                <a:latin typeface="Segoe"/>
                <a:ea typeface="ＭＳ ゴシック"/>
              </a:rPr>
            </a:br>
            <a:r>
              <a:rPr lang="en-US" b="1" i="0" u="none" strike="noStrike" baseline="0" smtClean="0">
                <a:latin typeface="Segoe"/>
                <a:ea typeface="ＭＳ ゴシック"/>
              </a:rPr>
              <a:t>7</a:t>
            </a:r>
            <a:r>
              <a:rPr lang="en-US" b="0" i="0" u="none" strike="noStrike" baseline="0" smtClean="0">
                <a:latin typeface="Segoe"/>
                <a:ea typeface="ＭＳ ゴシック"/>
              </a:rPr>
              <a:t>). The Format As Table dialog </a:t>
            </a:r>
            <a:br>
              <a:rPr lang="en-US" b="0" i="0" u="none" strike="noStrike" baseline="0" smtClean="0">
                <a:latin typeface="Segoe"/>
                <a:ea typeface="ＭＳ ゴシック"/>
              </a:rPr>
            </a:br>
            <a:r>
              <a:rPr lang="en-US" b="0" i="0" u="none" strike="noStrike" baseline="0" smtClean="0">
                <a:latin typeface="Segoe"/>
                <a:ea typeface="ＭＳ ゴシック"/>
              </a:rPr>
              <a:t>box appears (right).</a:t>
            </a:r>
          </a:p>
          <a:p>
            <a:pPr lvl="1" rtl="0">
              <a:buAutoNum type="arabicPeriod" startAt="4"/>
            </a:pPr>
            <a:r>
              <a:rPr lang="en-US" b="0" i="0" u="none" strike="noStrike" baseline="0" smtClean="0">
                <a:latin typeface="Segoe"/>
                <a:ea typeface="ＭＳ ゴシック"/>
              </a:rPr>
              <a:t>Because the cell reference </a:t>
            </a:r>
            <a:br>
              <a:rPr lang="en-US" b="0" i="0" u="none" strike="noStrike" baseline="0" smtClean="0">
                <a:latin typeface="Segoe"/>
                <a:ea typeface="ＭＳ ゴシック"/>
              </a:rPr>
            </a:br>
            <a:r>
              <a:rPr lang="en-US" b="0" i="0" u="none" strike="noStrike" baseline="0" smtClean="0">
                <a:latin typeface="Segoe"/>
                <a:ea typeface="ＭＳ ゴシック"/>
              </a:rPr>
              <a:t>under Where is the data for your table? is accurate, don't make any changes and click </a:t>
            </a:r>
            <a:r>
              <a:rPr lang="en-US" b="1" i="0" u="none" strike="noStrike" baseline="0" smtClean="0">
                <a:latin typeface="Segoe"/>
                <a:ea typeface="ＭＳ ゴシック"/>
              </a:rPr>
              <a:t>OK</a:t>
            </a:r>
            <a:r>
              <a:rPr lang="en-US" b="0" i="0" u="none" strike="noStrike" baseline="0" smtClean="0">
                <a:latin typeface="Segoe"/>
                <a:ea typeface="ＭＳ ゴシック"/>
              </a:rPr>
              <a:t>. Excel converts the data range into a formal table and applies the style you chose, which includes automatically banded rows that maintain their banding even when rows become sorted. AutoFilter controls are also added to the field names row.</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64</a:t>
            </a:fld>
            <a:endParaRPr lang="en-US" dirty="0"/>
          </a:p>
        </p:txBody>
      </p:sp>
      <p:pic>
        <p:nvPicPr>
          <p:cNvPr id="7" name="Picture 6" descr="09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600200"/>
            <a:ext cx="3130061" cy="1738923"/>
          </a:xfrm>
          <a:prstGeom prst="rect">
            <a:avLst/>
          </a:prstGeom>
        </p:spPr>
      </p:pic>
    </p:spTree>
    <p:extLst>
      <p:ext uri="{BB962C8B-B14F-4D97-AF65-F5344CB8AC3E}">
        <p14:creationId xmlns:p14="http://schemas.microsoft.com/office/powerpoint/2010/main" val="40308110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Format a Table with a Quick Style</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To automatically boldface the rightmost column in the table (Total Sales), click any cell inside the table. On the DESIGN tab, in the Table Style Options group, click </a:t>
            </a:r>
            <a:r>
              <a:rPr lang="en-US" b="1" i="0" u="none" strike="noStrike" baseline="0" smtClean="0">
                <a:latin typeface="Segoe"/>
                <a:ea typeface="ＭＳ ゴシック"/>
              </a:rPr>
              <a:t>Last Column</a:t>
            </a:r>
            <a:r>
              <a:rPr lang="en-US" b="0" i="0" u="none" strike="noStrike" baseline="0" smtClean="0">
                <a:solidFill>
                  <a:srgbClr val="000000"/>
                </a:solidFill>
                <a:latin typeface="Times New Roman"/>
                <a:ea typeface="ＭＳ ゴシック"/>
              </a:rPr>
              <a:t>.</a:t>
            </a:r>
          </a:p>
          <a:p>
            <a:pPr lvl="0" rtl="0"/>
            <a:r>
              <a:rPr lang="en-US" b="1" i="0" u="none" strike="noStrike" baseline="0" smtClean="0">
                <a:latin typeface="Segoe"/>
                <a:ea typeface="ＭＳ ゴシック"/>
              </a:rPr>
              <a:t>SAVE</a:t>
            </a:r>
            <a:r>
              <a:rPr lang="en-US" b="0" i="0" u="none" strike="noStrike" baseline="0" smtClean="0">
                <a:latin typeface="Segoe"/>
                <a:ea typeface="ＭＳ ゴシック"/>
              </a:rPr>
              <a:t> the workbook and </a:t>
            </a:r>
            <a:r>
              <a:rPr lang="en-US" b="1" i="0" u="none" strike="noStrike" baseline="0" smtClean="0">
                <a:latin typeface="Segoe"/>
                <a:ea typeface="ＭＳ ゴシック"/>
              </a:rPr>
              <a:t>LEAVE</a:t>
            </a:r>
            <a:r>
              <a:rPr lang="en-US" b="0" i="0" u="none" strike="noStrike" baseline="0" smtClean="0">
                <a:latin typeface="Segoe"/>
                <a:ea typeface="ＭＳ ゴシック"/>
              </a:rPr>
              <a:t> it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65</a:t>
            </a:fld>
            <a:endParaRPr lang="en-US" dirty="0"/>
          </a:p>
        </p:txBody>
      </p:sp>
    </p:spTree>
    <p:extLst>
      <p:ext uri="{BB962C8B-B14F-4D97-AF65-F5344CB8AC3E}">
        <p14:creationId xmlns:p14="http://schemas.microsoft.com/office/powerpoint/2010/main" val="4913526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Remove Styles from a Table</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GET READY.</a:t>
            </a:r>
            <a:r>
              <a:rPr lang="en-US" sz="2000" b="0" i="0" u="none" strike="noStrike" baseline="0" smtClean="0">
                <a:latin typeface="Segoe"/>
                <a:ea typeface="ＭＳ ゴシック"/>
              </a:rPr>
              <a:t> </a:t>
            </a:r>
            <a:r>
              <a:rPr lang="en-US" sz="2000" b="1" i="0" u="none" strike="noStrike" baseline="0" smtClean="0">
                <a:latin typeface="Segoe"/>
                <a:ea typeface="ＭＳ ゴシック"/>
              </a:rPr>
              <a:t>USE</a:t>
            </a:r>
            <a:r>
              <a:rPr lang="en-US" sz="2000" b="0" i="0" u="none" strike="noStrike" baseline="0" smtClean="0">
                <a:latin typeface="Segoe"/>
                <a:ea typeface="ＭＳ ゴシック"/>
              </a:rPr>
              <a:t> the workbook from the previous exercise.</a:t>
            </a:r>
          </a:p>
          <a:p>
            <a:pPr lvl="1" rtl="0"/>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workbook </a:t>
            </a:r>
            <a:br>
              <a:rPr lang="en-US" sz="2000" b="0" i="0" u="none" strike="noStrike" baseline="0" smtClean="0">
                <a:latin typeface="Segoe"/>
                <a:ea typeface="ＭＳ ゴシック"/>
              </a:rPr>
            </a:br>
            <a:r>
              <a:rPr lang="en-US" sz="2000" b="0" i="0" u="none" strike="noStrike" baseline="0" smtClean="0">
                <a:latin typeface="Segoe"/>
                <a:ea typeface="ＭＳ ゴシック"/>
              </a:rPr>
              <a:t>in the Lesson 9 folder </a:t>
            </a:r>
            <a:br>
              <a:rPr lang="en-US" sz="2000" b="0" i="0" u="none" strike="noStrike" baseline="0" smtClean="0">
                <a:latin typeface="Segoe"/>
                <a:ea typeface="ＭＳ ゴシック"/>
              </a:rPr>
            </a:br>
            <a:r>
              <a:rPr lang="en-US" sz="2000" b="0" i="0" u="none" strike="noStrike" baseline="0" smtClean="0">
                <a:latin typeface="Segoe"/>
                <a:ea typeface="ＭＳ ゴシック"/>
              </a:rPr>
              <a:t>as </a:t>
            </a:r>
            <a:r>
              <a:rPr lang="en-US" sz="2000" b="1" i="1" u="none" strike="noStrike" baseline="0" smtClean="0">
                <a:latin typeface="Segoe"/>
                <a:ea typeface="ＭＳ ゴシック"/>
              </a:rPr>
              <a:t>09 Pet Pharma Sales </a:t>
            </a:r>
            <a:br>
              <a:rPr lang="en-US" sz="2000" b="1" i="1" u="none" strike="noStrike" baseline="0" smtClean="0">
                <a:latin typeface="Segoe"/>
                <a:ea typeface="ＭＳ ゴシック"/>
              </a:rPr>
            </a:br>
            <a:r>
              <a:rPr lang="en-US" sz="2000" b="1" i="1" u="none" strike="noStrike" baseline="0" smtClean="0">
                <a:latin typeface="Segoe"/>
                <a:ea typeface="ＭＳ ゴシック"/>
              </a:rPr>
              <a:t>August Solution 2</a:t>
            </a:r>
            <a:r>
              <a:rPr lang="en-US" sz="2000" b="0" i="0" u="none" strike="noStrike" baseline="0" smtClean="0">
                <a:latin typeface="Times New Roman"/>
                <a:ea typeface="ＭＳ ゴシック"/>
              </a:rPr>
              <a:t>.</a:t>
            </a:r>
          </a:p>
          <a:p>
            <a:pPr lvl="1" rtl="0"/>
            <a:r>
              <a:rPr lang="en-US" sz="2000" b="0" i="0" u="none" strike="noStrike" baseline="0" smtClean="0">
                <a:latin typeface="Segoe"/>
                <a:ea typeface="ＭＳ ゴシック"/>
              </a:rPr>
              <a:t>In the August Sales </a:t>
            </a:r>
            <a:br>
              <a:rPr lang="en-US" sz="2000" b="0" i="0" u="none" strike="noStrike" baseline="0" smtClean="0">
                <a:latin typeface="Segoe"/>
                <a:ea typeface="ＭＳ ゴシック"/>
              </a:rPr>
            </a:br>
            <a:r>
              <a:rPr lang="en-US" sz="2000" b="0" i="0" u="none" strike="noStrike" baseline="0" smtClean="0">
                <a:latin typeface="Segoe"/>
                <a:ea typeface="ＭＳ ゴシック"/>
              </a:rPr>
              <a:t>worksheet, click any-</a:t>
            </a:r>
            <a:br>
              <a:rPr lang="en-US" sz="2000" b="0" i="0" u="none" strike="noStrike" baseline="0" smtClean="0">
                <a:latin typeface="Segoe"/>
                <a:ea typeface="ＭＳ ゴシック"/>
              </a:rPr>
            </a:br>
            <a:r>
              <a:rPr lang="en-US" sz="2000" b="0" i="0" u="none" strike="noStrike" baseline="0" smtClean="0">
                <a:latin typeface="Segoe"/>
                <a:ea typeface="ＭＳ ゴシック"/>
              </a:rPr>
              <a:t>where inside the table.</a:t>
            </a:r>
          </a:p>
          <a:p>
            <a:pPr lvl="1" rtl="0"/>
            <a:r>
              <a:rPr lang="en-US" sz="2000" b="0" i="0" u="none" strike="noStrike" baseline="0" smtClean="0">
                <a:latin typeface="Segoe"/>
                <a:ea typeface="ＭＳ ゴシック"/>
              </a:rPr>
              <a:t>On the DESIGN tab, in </a:t>
            </a:r>
            <a:br>
              <a:rPr lang="en-US" sz="2000" b="0" i="0" u="none" strike="noStrike" baseline="0" smtClean="0">
                <a:latin typeface="Segoe"/>
                <a:ea typeface="ＭＳ ゴシック"/>
              </a:rPr>
            </a:br>
            <a:r>
              <a:rPr lang="en-US" sz="2000" b="0" i="0" u="none" strike="noStrike" baseline="0" smtClean="0">
                <a:latin typeface="Segoe"/>
                <a:ea typeface="ＭＳ ゴシック"/>
              </a:rPr>
              <a:t>the Table Styles group, </a:t>
            </a:r>
            <a:br>
              <a:rPr lang="en-US" sz="2000" b="0" i="0" u="none" strike="noStrike" baseline="0" smtClean="0">
                <a:latin typeface="Segoe"/>
                <a:ea typeface="ＭＳ ゴシック"/>
              </a:rPr>
            </a:b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More</a:t>
            </a:r>
            <a:r>
              <a:rPr lang="en-US" sz="2000" b="0" i="0" u="none" strike="noStrike" baseline="0" smtClean="0">
                <a:latin typeface="Segoe"/>
                <a:ea typeface="ＭＳ ゴシック"/>
              </a:rPr>
              <a:t> down </a:t>
            </a:r>
            <a:br>
              <a:rPr lang="en-US" sz="2000" b="0" i="0" u="none" strike="noStrike" baseline="0" smtClean="0">
                <a:latin typeface="Segoe"/>
                <a:ea typeface="ＭＳ ゴシック"/>
              </a:rPr>
            </a:br>
            <a:r>
              <a:rPr lang="en-US" sz="2000" b="0" i="0" u="none" strike="noStrike" baseline="0" smtClean="0">
                <a:latin typeface="Segoe"/>
                <a:ea typeface="ＭＳ ゴシック"/>
              </a:rPr>
              <a:t>arrow button</a:t>
            </a:r>
            <a:r>
              <a:rPr lang="en-US" sz="2000" b="0" i="0" u="none" strike="noStrike" baseline="0" smtClean="0">
                <a:solidFill>
                  <a:srgbClr val="000000"/>
                </a:solidFill>
                <a:latin typeface="Segoe"/>
                <a:ea typeface="ＭＳ ゴシック"/>
              </a:rPr>
              <a:t>. (Or if you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see only the </a:t>
            </a:r>
            <a:r>
              <a:rPr lang="en-US" sz="2000" b="1" i="0" u="none" strike="noStrike" baseline="0" smtClean="0">
                <a:solidFill>
                  <a:srgbClr val="000000"/>
                </a:solidFill>
                <a:latin typeface="Segoe"/>
                <a:ea typeface="ＭＳ ゴシック"/>
              </a:rPr>
              <a:t>Quick Styles</a:t>
            </a:r>
            <a:r>
              <a:rPr lang="en-US" sz="2000" b="0" i="0" u="none" strike="noStrike" baseline="0" smtClean="0">
                <a:solidFill>
                  <a:srgbClr val="000000"/>
                </a:solidFill>
                <a:latin typeface="Segoe"/>
                <a:ea typeface="ＭＳ ゴシック"/>
              </a:rPr>
              <a:t> button, click that instead.)</a:t>
            </a:r>
          </a:p>
          <a:p>
            <a:pPr lvl="1"/>
            <a:r>
              <a:rPr lang="en-US" sz="2000">
                <a:latin typeface="Segoe"/>
                <a:ea typeface="ＭＳ ゴシック"/>
              </a:rPr>
              <a:t>In the menu, as indicated above, click </a:t>
            </a:r>
            <a:r>
              <a:rPr lang="en-US" sz="2000" b="1">
                <a:latin typeface="Segoe"/>
                <a:ea typeface="ＭＳ ゴシック"/>
              </a:rPr>
              <a:t>Clear</a:t>
            </a:r>
            <a:r>
              <a:rPr lang="en-US" sz="2000">
                <a:solidFill>
                  <a:srgbClr val="000000"/>
                </a:solidFill>
                <a:latin typeface="Segoe"/>
                <a:ea typeface="ＭＳ ゴシック"/>
              </a:rPr>
              <a:t>.</a:t>
            </a:r>
          </a:p>
          <a:p>
            <a:pPr lvl="1" rtl="0"/>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66</a:t>
            </a:fld>
            <a:endParaRPr lang="en-US" dirty="0"/>
          </a:p>
        </p:txBody>
      </p:sp>
      <p:pic>
        <p:nvPicPr>
          <p:cNvPr id="7" name="Picture 6" descr="09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8470" y="1981200"/>
            <a:ext cx="4454040" cy="3355075"/>
          </a:xfrm>
          <a:prstGeom prst="rect">
            <a:avLst/>
          </a:prstGeom>
        </p:spPr>
      </p:pic>
    </p:spTree>
    <p:extLst>
      <p:ext uri="{BB962C8B-B14F-4D97-AF65-F5344CB8AC3E}">
        <p14:creationId xmlns:p14="http://schemas.microsoft.com/office/powerpoint/2010/main" val="3789986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Remove Styles from a Table</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To change the table style to something that contrasts against the others in this series, bring up the Quick Styles menu again, and this time choose </a:t>
            </a:r>
            <a:r>
              <a:rPr lang="en-US" b="1" i="0" u="none" strike="noStrike" baseline="0" smtClean="0">
                <a:latin typeface="Segoe"/>
                <a:ea typeface="ＭＳ ゴシック"/>
              </a:rPr>
              <a:t>Table Style Light 6</a:t>
            </a:r>
            <a:r>
              <a:rPr lang="en-US" b="0" i="0" u="none" strike="noStrike" baseline="0" smtClean="0">
                <a:solidFill>
                  <a:srgbClr val="000000"/>
                </a:solidFill>
                <a:latin typeface="Segoe"/>
                <a:ea typeface="ＭＳ ゴシック"/>
              </a:rPr>
              <a:t> (upper right corner).</a:t>
            </a:r>
          </a:p>
          <a:p>
            <a:pPr lvl="1" rtl="0">
              <a:buAutoNum type="arabicPeriod" startAt="5"/>
            </a:pPr>
            <a:r>
              <a:rPr lang="en-US" b="0" i="0" u="none" strike="noStrike" baseline="0" smtClean="0">
                <a:latin typeface="Segoe"/>
                <a:ea typeface="ＭＳ ゴシック"/>
              </a:rPr>
              <a:t>To automatically apply boldface to the rightmost column, in the Table Style Options group, ensure </a:t>
            </a:r>
            <a:r>
              <a:rPr lang="en-US" b="1" i="0" u="none" strike="noStrike" baseline="0" smtClean="0">
                <a:latin typeface="Segoe"/>
                <a:ea typeface="ＭＳ ゴシック"/>
              </a:rPr>
              <a:t>Last Column</a:t>
            </a:r>
            <a:r>
              <a:rPr lang="en-US" b="0" i="0" u="none" strike="noStrike" baseline="0" smtClean="0">
                <a:latin typeface="Segoe"/>
                <a:ea typeface="ＭＳ ゴシック"/>
              </a:rPr>
              <a:t> is checked. To do the same for the leftmost column, check </a:t>
            </a:r>
            <a:r>
              <a:rPr lang="en-US" b="1" i="0" u="none" strike="noStrike" baseline="0" smtClean="0">
                <a:latin typeface="Segoe"/>
                <a:ea typeface="ＭＳ ゴシック"/>
              </a:rPr>
              <a:t>First Column</a:t>
            </a:r>
            <a:r>
              <a:rPr lang="en-US" b="0" i="0" u="none" strike="noStrike" baseline="0" smtClean="0">
                <a:latin typeface="Times New Roman"/>
                <a:ea typeface="ＭＳ ゴシック"/>
              </a:rPr>
              <a:t>.</a:t>
            </a:r>
          </a:p>
          <a:p>
            <a:pPr lvl="0" rtl="0"/>
            <a:r>
              <a:rPr lang="en-US" b="1" i="0" u="none" strike="noStrike" baseline="0" smtClean="0">
                <a:latin typeface="Segoe"/>
                <a:ea typeface="ＭＳ ゴシック"/>
              </a:rPr>
              <a:t>SAVE</a:t>
            </a:r>
            <a:r>
              <a:rPr lang="en-US" b="0" i="0" u="none" strike="noStrike" baseline="0" smtClean="0">
                <a:latin typeface="Segoe"/>
                <a:ea typeface="ＭＳ ゴシック"/>
              </a:rPr>
              <a:t> the workbook and </a:t>
            </a:r>
            <a:r>
              <a:rPr lang="en-US" b="1" i="0" u="none" strike="noStrike" baseline="0" smtClean="0">
                <a:latin typeface="Segoe"/>
                <a:ea typeface="ＭＳ ゴシック"/>
              </a:rPr>
              <a:t>LEAVE</a:t>
            </a:r>
            <a:r>
              <a:rPr lang="en-US" b="0" i="0" u="none" strike="noStrike" baseline="0" smtClean="0">
                <a:latin typeface="Segoe"/>
                <a:ea typeface="ＭＳ ゴシック"/>
              </a:rPr>
              <a:t> it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67</a:t>
            </a:fld>
            <a:endParaRPr lang="en-US" dirty="0"/>
          </a:p>
        </p:txBody>
      </p:sp>
    </p:spTree>
    <p:extLst>
      <p:ext uri="{BB962C8B-B14F-4D97-AF65-F5344CB8AC3E}">
        <p14:creationId xmlns:p14="http://schemas.microsoft.com/office/powerpoint/2010/main" val="7656700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Define a Title for a Table</a:t>
            </a:r>
          </a:p>
        </p:txBody>
      </p:sp>
      <p:sp>
        <p:nvSpPr>
          <p:cNvPr id="3" name="Text Placeholder 2"/>
          <p:cNvSpPr>
            <a:spLocks noGrp="1"/>
          </p:cNvSpPr>
          <p:nvPr>
            <p:ph type="body" idx="1"/>
          </p:nvPr>
        </p:nvSpPr>
        <p:spPr/>
        <p:txBody>
          <a:bodyPr/>
          <a:lstStyle/>
          <a:p>
            <a:pPr lvl="0" rtl="0"/>
            <a:r>
              <a:rPr lang="en-US" sz="2100" b="1" i="0" u="none" strike="noStrike" baseline="0" smtClean="0">
                <a:latin typeface="Segoe"/>
                <a:ea typeface="ＭＳ ゴシック"/>
              </a:rPr>
              <a:t>GET READY.</a:t>
            </a:r>
            <a:r>
              <a:rPr lang="en-US" sz="2100" b="0" i="0" u="none" strike="noStrike" baseline="0" smtClean="0">
                <a:latin typeface="Segoe"/>
                <a:ea typeface="ＭＳ ゴシック"/>
              </a:rPr>
              <a:t> </a:t>
            </a:r>
            <a:r>
              <a:rPr lang="en-US" sz="2100" b="1" i="0" u="none" strike="noStrike" baseline="0" smtClean="0">
                <a:latin typeface="Segoe"/>
                <a:ea typeface="ＭＳ ゴシック"/>
              </a:rPr>
              <a:t>USE</a:t>
            </a:r>
            <a:r>
              <a:rPr lang="en-US" sz="2100" b="0" i="0" u="none" strike="noStrike" baseline="0" smtClean="0">
                <a:latin typeface="Segoe"/>
                <a:ea typeface="ＭＳ ゴシック"/>
              </a:rPr>
              <a:t> the workbook from the previous exercise.</a:t>
            </a:r>
          </a:p>
          <a:p>
            <a:pPr lvl="1" rtl="0"/>
            <a:r>
              <a:rPr lang="en-US" sz="2100" i="0" u="none" strike="noStrike" baseline="0" smtClean="0">
                <a:latin typeface="Segoe"/>
                <a:ea typeface="ＭＳ ゴシック"/>
              </a:rPr>
              <a:t> </a:t>
            </a:r>
            <a:r>
              <a:rPr lang="en-US" sz="2100" b="1" i="0" u="none" strike="noStrike" baseline="0" smtClean="0">
                <a:latin typeface="Segoe"/>
                <a:ea typeface="ＭＳ ゴシック"/>
              </a:rPr>
              <a:t>SAVE</a:t>
            </a:r>
            <a:r>
              <a:rPr lang="en-US" sz="2100" b="0" i="0" u="none" strike="noStrike" baseline="0" smtClean="0">
                <a:latin typeface="Segoe"/>
                <a:ea typeface="ＭＳ ゴシック"/>
              </a:rPr>
              <a:t> the workbook in the Lesson 9 folder as </a:t>
            </a:r>
            <a:r>
              <a:rPr lang="en-US" sz="2100" b="1" i="1" u="none" strike="noStrike" baseline="0" smtClean="0">
                <a:latin typeface="Segoe"/>
                <a:ea typeface="ＭＳ ゴシック"/>
              </a:rPr>
              <a:t>09 Pet Pharma Sales August Solution 3</a:t>
            </a:r>
            <a:r>
              <a:rPr lang="en-US" sz="2100" b="0" i="0" u="none" strike="noStrike" baseline="0" smtClean="0">
                <a:latin typeface="Times New Roman"/>
                <a:ea typeface="ＭＳ ゴシック"/>
              </a:rPr>
              <a:t>.</a:t>
            </a:r>
          </a:p>
          <a:p>
            <a:pPr lvl="1" rtl="0"/>
            <a:r>
              <a:rPr lang="en-US" sz="2100" b="0" i="0" u="none" strike="noStrike" baseline="0" smtClean="0">
                <a:latin typeface="Segoe"/>
                <a:ea typeface="ＭＳ ゴシック"/>
              </a:rPr>
              <a:t>In the August Sales worksheet, click anywhere inside the table.</a:t>
            </a:r>
          </a:p>
          <a:p>
            <a:pPr lvl="1" rtl="0"/>
            <a:r>
              <a:rPr lang="en-US" sz="2100" b="0" i="0" u="none" strike="noStrike" baseline="0" smtClean="0">
                <a:latin typeface="Segoe"/>
                <a:ea typeface="ＭＳ ゴシック"/>
              </a:rPr>
              <a:t>On the DESIGN tab, in the Properties group, click the text box under </a:t>
            </a:r>
            <a:r>
              <a:rPr lang="en-US" sz="2100" b="1" i="0" u="none" strike="noStrike" baseline="0" smtClean="0">
                <a:latin typeface="Segoe"/>
                <a:ea typeface="ＭＳ ゴシック"/>
              </a:rPr>
              <a:t>Table Name</a:t>
            </a:r>
            <a:r>
              <a:rPr lang="en-US" sz="2100" b="0" i="0" u="none" strike="noStrike" baseline="0" smtClean="0">
                <a:latin typeface="Times New Roman"/>
                <a:ea typeface="ＭＳ ゴシック"/>
              </a:rPr>
              <a:t>.</a:t>
            </a:r>
          </a:p>
          <a:p>
            <a:pPr lvl="1"/>
            <a:r>
              <a:rPr lang="en-US" sz="2100">
                <a:latin typeface="Segoe"/>
                <a:ea typeface="ＭＳ ゴシック"/>
              </a:rPr>
              <a:t>Type </a:t>
            </a:r>
            <a:r>
              <a:rPr lang="en-US" sz="2100" b="1">
                <a:latin typeface="Segoe"/>
                <a:ea typeface="ＭＳ ゴシック"/>
              </a:rPr>
              <a:t>DrugSales</a:t>
            </a:r>
            <a:r>
              <a:rPr lang="en-US" sz="2100">
                <a:solidFill>
                  <a:srgbClr val="000000"/>
                </a:solidFill>
                <a:latin typeface="Segoe"/>
                <a:ea typeface="ＭＳ ゴシック"/>
              </a:rPr>
              <a:t> (all one word) and press </a:t>
            </a:r>
            <a:r>
              <a:rPr lang="en-US" sz="2100" b="1">
                <a:solidFill>
                  <a:srgbClr val="000000"/>
                </a:solidFill>
                <a:latin typeface="Segoe"/>
                <a:ea typeface="ＭＳ ゴシック"/>
              </a:rPr>
              <a:t>Enter</a:t>
            </a:r>
            <a:r>
              <a:rPr lang="en-US" sz="2100">
                <a:solidFill>
                  <a:srgbClr val="000000"/>
                </a:solidFill>
                <a:latin typeface="Segoe"/>
                <a:ea typeface="ＭＳ ゴシック"/>
              </a:rPr>
              <a:t>. You have given a name to the table. Now you can replace the strange-looking formulas at the bottom of the August Sales worksheet with formulas that are easier to read, yet yield the same results.</a:t>
            </a:r>
          </a:p>
          <a:p>
            <a:pPr lvl="1"/>
            <a:r>
              <a:rPr lang="en-US" sz="2100">
                <a:solidFill>
                  <a:srgbClr val="000000"/>
                </a:solidFill>
                <a:latin typeface="Segoe"/>
                <a:ea typeface="ＭＳ ゴシック"/>
              </a:rPr>
              <a:t>Select cell </a:t>
            </a:r>
            <a:r>
              <a:rPr lang="en-US" sz="2100" b="1">
                <a:solidFill>
                  <a:srgbClr val="000000"/>
                </a:solidFill>
                <a:latin typeface="Segoe"/>
                <a:ea typeface="ＭＳ ゴシック"/>
              </a:rPr>
              <a:t>D97</a:t>
            </a:r>
            <a:r>
              <a:rPr lang="en-US" sz="2100">
                <a:solidFill>
                  <a:srgbClr val="000000"/>
                </a:solidFill>
                <a:latin typeface="Segoe"/>
                <a:ea typeface="ＭＳ ゴシック"/>
              </a:rPr>
              <a:t> (Total Sales).</a:t>
            </a:r>
          </a:p>
          <a:p>
            <a:pPr lvl="1" rtl="0"/>
            <a:endParaRPr lang="en-US" sz="21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68</a:t>
            </a:fld>
            <a:endParaRPr lang="en-US" dirty="0"/>
          </a:p>
        </p:txBody>
      </p:sp>
    </p:spTree>
    <p:extLst>
      <p:ext uri="{BB962C8B-B14F-4D97-AF65-F5344CB8AC3E}">
        <p14:creationId xmlns:p14="http://schemas.microsoft.com/office/powerpoint/2010/main" val="35968853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Define a Title for a Table</a:t>
            </a:r>
          </a:p>
        </p:txBody>
      </p:sp>
      <p:sp>
        <p:nvSpPr>
          <p:cNvPr id="3" name="Text Placeholder 2"/>
          <p:cNvSpPr>
            <a:spLocks noGrp="1"/>
          </p:cNvSpPr>
          <p:nvPr>
            <p:ph type="body" idx="1"/>
          </p:nvPr>
        </p:nvSpPr>
        <p:spPr/>
        <p:txBody>
          <a:bodyPr/>
          <a:lstStyle/>
          <a:p>
            <a:pPr lvl="1" rtl="0">
              <a:lnSpc>
                <a:spcPct val="90000"/>
              </a:lnSpc>
              <a:buFont typeface="+mj-lt"/>
              <a:buAutoNum type="arabicPeriod" startAt="6"/>
            </a:pPr>
            <a:r>
              <a:rPr lang="en-US" sz="2000" b="0" i="0" u="none" strike="noStrike" baseline="0" smtClean="0">
                <a:solidFill>
                  <a:srgbClr val="000000"/>
                </a:solidFill>
                <a:latin typeface="Segoe"/>
                <a:ea typeface="ＭＳ ゴシック"/>
              </a:rPr>
              <a:t>Type </a:t>
            </a:r>
            <a:r>
              <a:rPr lang="en-US" sz="2000" b="1" i="0" u="none" strike="noStrike" baseline="0" smtClean="0">
                <a:solidFill>
                  <a:srgbClr val="000000"/>
                </a:solidFill>
                <a:latin typeface="Segoe"/>
                <a:ea typeface="ＭＳ ゴシック"/>
              </a:rPr>
              <a:t>=sum(Dr</a:t>
            </a:r>
          </a:p>
          <a:p>
            <a:pPr lvl="1" rtl="0">
              <a:lnSpc>
                <a:spcPct val="90000"/>
              </a:lnSpc>
              <a:buAutoNum type="arabicPeriod" startAt="6"/>
            </a:pPr>
            <a:r>
              <a:rPr lang="en-US" sz="2000" b="0" i="0" u="none" strike="noStrike" baseline="0" smtClean="0">
                <a:solidFill>
                  <a:srgbClr val="000000"/>
                </a:solidFill>
                <a:latin typeface="Segoe"/>
                <a:ea typeface="ＭＳ ゴシック"/>
              </a:rPr>
              <a:t>When DrugSales appears in the list, press </a:t>
            </a:r>
            <a:r>
              <a:rPr lang="en-US" sz="2000" b="1" i="0" u="none" strike="noStrike" baseline="0" smtClean="0">
                <a:solidFill>
                  <a:srgbClr val="000000"/>
                </a:solidFill>
                <a:latin typeface="Segoe"/>
                <a:ea typeface="ＭＳ ゴシック"/>
              </a:rPr>
              <a:t>Tab</a:t>
            </a:r>
            <a:r>
              <a:rPr lang="en-US" sz="2000" b="0" i="0" u="none" strike="noStrike" baseline="0" smtClean="0">
                <a:solidFill>
                  <a:srgbClr val="000000"/>
                </a:solidFill>
                <a:latin typeface="Times New Roman"/>
                <a:ea typeface="ＭＳ ゴシック"/>
              </a:rPr>
              <a:t>.</a:t>
            </a:r>
          </a:p>
          <a:p>
            <a:pPr lvl="1" rtl="0">
              <a:lnSpc>
                <a:spcPct val="90000"/>
              </a:lnSpc>
              <a:buAutoNum type="arabicPeriod" startAt="6"/>
            </a:pPr>
            <a:r>
              <a:rPr lang="en-US" sz="2000" b="0" i="0" u="none" strike="noStrike" baseline="0" smtClean="0">
                <a:solidFill>
                  <a:srgbClr val="000000"/>
                </a:solidFill>
                <a:latin typeface="Segoe"/>
                <a:ea typeface="ＭＳ ゴシック"/>
              </a:rPr>
              <a:t>Type </a:t>
            </a:r>
            <a:r>
              <a:rPr lang="en-US" sz="2000" b="1" i="0" u="none" strike="noStrike" baseline="0" smtClean="0">
                <a:solidFill>
                  <a:srgbClr val="000000"/>
                </a:solidFill>
                <a:latin typeface="Segoe"/>
                <a:ea typeface="ＭＳ ゴシック"/>
              </a:rPr>
              <a:t>[</a:t>
            </a:r>
            <a:r>
              <a:rPr lang="en-US" sz="2000" b="0" i="0" u="none" strike="noStrike" baseline="0" smtClean="0">
                <a:solidFill>
                  <a:srgbClr val="000000"/>
                </a:solidFill>
                <a:latin typeface="Segoe"/>
                <a:ea typeface="ＭＳ ゴシック"/>
              </a:rPr>
              <a:t> (left square bracket).</a:t>
            </a:r>
          </a:p>
          <a:p>
            <a:pPr lvl="1">
              <a:lnSpc>
                <a:spcPct val="90000"/>
              </a:lnSpc>
              <a:buFont typeface="+mj-lt"/>
              <a:buAutoNum type="arabicPeriod" startAt="9"/>
            </a:pPr>
            <a:r>
              <a:rPr lang="en-US" sz="2000">
                <a:solidFill>
                  <a:srgbClr val="000000"/>
                </a:solidFill>
                <a:latin typeface="Segoe"/>
                <a:ea typeface="ＭＳ ゴシック"/>
              </a:rPr>
              <a:t>Use the arrow keys to select </a:t>
            </a:r>
            <a:r>
              <a:rPr lang="en-US" sz="2000" b="1">
                <a:solidFill>
                  <a:srgbClr val="000000"/>
                </a:solidFill>
                <a:latin typeface="Segoe"/>
                <a:ea typeface="ＭＳ ゴシック"/>
              </a:rPr>
              <a:t>Total Sales</a:t>
            </a:r>
            <a:r>
              <a:rPr lang="en-US" sz="2000">
                <a:solidFill>
                  <a:srgbClr val="000000"/>
                </a:solidFill>
                <a:latin typeface="Segoe"/>
                <a:ea typeface="ＭＳ ゴシック"/>
              </a:rPr>
              <a:t> from the list, and then press </a:t>
            </a:r>
            <a:r>
              <a:rPr lang="en-US" sz="2000" b="1">
                <a:solidFill>
                  <a:srgbClr val="000000"/>
                </a:solidFill>
                <a:latin typeface="Segoe"/>
                <a:ea typeface="ＭＳ ゴシック"/>
              </a:rPr>
              <a:t>Tab</a:t>
            </a:r>
            <a:r>
              <a:rPr lang="en-US" sz="2000">
                <a:solidFill>
                  <a:srgbClr val="000000"/>
                </a:solidFill>
                <a:latin typeface="Times New Roman"/>
                <a:ea typeface="ＭＳ ゴシック"/>
              </a:rPr>
              <a:t>.</a:t>
            </a:r>
          </a:p>
          <a:p>
            <a:pPr lvl="1">
              <a:lnSpc>
                <a:spcPct val="90000"/>
              </a:lnSpc>
              <a:buAutoNum type="arabicPeriod" startAt="9"/>
            </a:pPr>
            <a:r>
              <a:rPr lang="en-US" sz="2000">
                <a:solidFill>
                  <a:srgbClr val="000000"/>
                </a:solidFill>
                <a:latin typeface="Segoe"/>
                <a:ea typeface="ＭＳ ゴシック"/>
              </a:rPr>
              <a:t>Type </a:t>
            </a:r>
            <a:r>
              <a:rPr lang="en-US" sz="2000" b="1">
                <a:solidFill>
                  <a:srgbClr val="000000"/>
                </a:solidFill>
                <a:latin typeface="Segoe"/>
                <a:ea typeface="ＭＳ ゴシック"/>
              </a:rPr>
              <a:t>]</a:t>
            </a:r>
            <a:r>
              <a:rPr lang="en-US" sz="2000">
                <a:solidFill>
                  <a:srgbClr val="000000"/>
                </a:solidFill>
                <a:latin typeface="Segoe"/>
                <a:ea typeface="ＭＳ ゴシック"/>
              </a:rPr>
              <a:t> (right square bracket), followed by </a:t>
            </a:r>
            <a:r>
              <a:rPr lang="en-US" sz="2000" b="1">
                <a:solidFill>
                  <a:srgbClr val="000000"/>
                </a:solidFill>
                <a:latin typeface="Segoe"/>
                <a:ea typeface="ＭＳ ゴシック"/>
              </a:rPr>
              <a:t>)</a:t>
            </a:r>
            <a:r>
              <a:rPr lang="en-US" sz="2000">
                <a:solidFill>
                  <a:srgbClr val="000000"/>
                </a:solidFill>
                <a:latin typeface="Segoe"/>
                <a:ea typeface="ＭＳ ゴシック"/>
              </a:rPr>
              <a:t> (right parenthesis) and </a:t>
            </a:r>
            <a:r>
              <a:rPr lang="en-US" sz="2000" b="1">
                <a:solidFill>
                  <a:srgbClr val="000000"/>
                </a:solidFill>
                <a:latin typeface="Segoe"/>
                <a:ea typeface="ＭＳ ゴシック"/>
              </a:rPr>
              <a:t>Enter</a:t>
            </a:r>
            <a:r>
              <a:rPr lang="en-US" sz="2000">
                <a:solidFill>
                  <a:srgbClr val="000000"/>
                </a:solidFill>
                <a:latin typeface="Segoe"/>
                <a:ea typeface="ＭＳ ゴシック"/>
              </a:rPr>
              <a:t>. If you enter the formula properly, the result should be identical to what was there before.</a:t>
            </a:r>
          </a:p>
          <a:p>
            <a:pPr lvl="1">
              <a:lnSpc>
                <a:spcPct val="90000"/>
              </a:lnSpc>
              <a:buAutoNum type="arabicPeriod" startAt="9"/>
            </a:pPr>
            <a:r>
              <a:rPr lang="en-US" sz="2000">
                <a:latin typeface="Segoe"/>
                <a:ea typeface="ＭＳ ゴシック"/>
              </a:rPr>
              <a:t>Replace the formula in cell </a:t>
            </a:r>
            <a:r>
              <a:rPr lang="en-US" sz="2000" b="1">
                <a:latin typeface="Segoe"/>
                <a:ea typeface="ＭＳ ゴシック"/>
              </a:rPr>
              <a:t>D98</a:t>
            </a:r>
            <a:r>
              <a:rPr lang="en-US" sz="2000">
                <a:solidFill>
                  <a:srgbClr val="000000"/>
                </a:solidFill>
                <a:latin typeface="Segoe"/>
                <a:ea typeface="ＭＳ ゴシック"/>
              </a:rPr>
              <a:t> with the following:</a:t>
            </a:r>
          </a:p>
          <a:p>
            <a:pPr lvl="1">
              <a:lnSpc>
                <a:spcPct val="90000"/>
              </a:lnSpc>
              <a:buAutoNum type="arabicPeriod" startAt="9"/>
            </a:pPr>
            <a:r>
              <a:rPr lang="en-US" sz="2000">
                <a:latin typeface="Segoe"/>
                <a:ea typeface="ＭＳ ゴシック"/>
              </a:rPr>
              <a:t> </a:t>
            </a:r>
            <a:r>
              <a:rPr lang="en-US" sz="2000" b="1">
                <a:latin typeface="Segoe"/>
                <a:ea typeface="ＭＳ ゴシック"/>
              </a:rPr>
              <a:t>=SUMIF(DrugSales[To treat],"Dog",DrugSales[Total Sales]) </a:t>
            </a:r>
          </a:p>
          <a:p>
            <a:pPr lvl="1">
              <a:lnSpc>
                <a:spcPct val="90000"/>
              </a:lnSpc>
              <a:buAutoNum type="arabicPeriod" startAt="9"/>
            </a:pPr>
            <a:r>
              <a:rPr lang="en-US" sz="2000">
                <a:latin typeface="Segoe"/>
                <a:ea typeface="ＭＳ ゴシック"/>
              </a:rPr>
              <a:t>Replace the formula in cell </a:t>
            </a:r>
            <a:r>
              <a:rPr lang="en-US" sz="2000" b="1">
                <a:latin typeface="Segoe"/>
                <a:ea typeface="ＭＳ ゴシック"/>
              </a:rPr>
              <a:t>D99</a:t>
            </a:r>
            <a:r>
              <a:rPr lang="en-US" sz="2000">
                <a:solidFill>
                  <a:srgbClr val="000000"/>
                </a:solidFill>
                <a:latin typeface="Segoe"/>
                <a:ea typeface="ＭＳ ゴシック"/>
              </a:rPr>
              <a:t> with one based on the formula in </a:t>
            </a:r>
            <a:r>
              <a:rPr lang="en-US" sz="2000" b="1">
                <a:solidFill>
                  <a:srgbClr val="000000"/>
                </a:solidFill>
                <a:latin typeface="Segoe"/>
                <a:ea typeface="ＭＳ ゴシック"/>
              </a:rPr>
              <a:t>D98</a:t>
            </a:r>
            <a:r>
              <a:rPr lang="en-US" sz="2000">
                <a:solidFill>
                  <a:srgbClr val="000000"/>
                </a:solidFill>
                <a:latin typeface="Segoe"/>
                <a:ea typeface="ＭＳ ゴシック"/>
              </a:rPr>
              <a:t>, but searching for </a:t>
            </a:r>
            <a:r>
              <a:rPr lang="en-US" sz="2000" b="1">
                <a:solidFill>
                  <a:srgbClr val="000000"/>
                </a:solidFill>
                <a:latin typeface="Segoe"/>
                <a:ea typeface="ＭＳ ゴシック"/>
              </a:rPr>
              <a:t>Cat</a:t>
            </a:r>
            <a:r>
              <a:rPr lang="en-US" sz="2000">
                <a:solidFill>
                  <a:srgbClr val="000000"/>
                </a:solidFill>
                <a:latin typeface="Segoe"/>
                <a:ea typeface="ＭＳ ゴシック"/>
              </a:rPr>
              <a:t> instead of </a:t>
            </a:r>
            <a:r>
              <a:rPr lang="en-US" sz="2000" b="1">
                <a:solidFill>
                  <a:srgbClr val="000000"/>
                </a:solidFill>
                <a:latin typeface="Segoe"/>
                <a:ea typeface="ＭＳ ゴシック"/>
              </a:rPr>
              <a:t>Dog</a:t>
            </a:r>
            <a:r>
              <a:rPr lang="en-US" sz="2000">
                <a:solidFill>
                  <a:srgbClr val="000000"/>
                </a:solidFill>
                <a:latin typeface="Times New Roman"/>
                <a:ea typeface="ＭＳ ゴシック"/>
              </a:rPr>
              <a:t>.</a:t>
            </a:r>
          </a:p>
          <a:p>
            <a:pPr lvl="0">
              <a:lnSpc>
                <a:spcPct val="90000"/>
              </a:lnSpc>
            </a:pPr>
            <a:r>
              <a:rPr lang="en-US" sz="2000" b="1">
                <a:latin typeface="Segoe"/>
                <a:ea typeface="ＭＳ ゴシック"/>
              </a:rPr>
              <a:t>SAVE</a:t>
            </a:r>
            <a:r>
              <a:rPr lang="en-US" sz="2000">
                <a:latin typeface="Segoe"/>
                <a:ea typeface="ＭＳ ゴシック"/>
              </a:rPr>
              <a:t> the workbook and leave it open for the next exercise.</a:t>
            </a:r>
          </a:p>
          <a:p>
            <a:pPr lvl="1" rtl="0">
              <a:lnSpc>
                <a:spcPct val="90000"/>
              </a:lnSpc>
              <a:buAutoNum type="arabicPeriod" startAt="6"/>
            </a:pPr>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69</a:t>
            </a:fld>
            <a:endParaRPr lang="en-US" dirty="0"/>
          </a:p>
        </p:txBody>
      </p:sp>
    </p:spTree>
    <p:extLst>
      <p:ext uri="{BB962C8B-B14F-4D97-AF65-F5344CB8AC3E}">
        <p14:creationId xmlns:p14="http://schemas.microsoft.com/office/powerpoint/2010/main" val="2803712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Open a Non-Native File Directly in Excel</a:t>
            </a:r>
          </a:p>
        </p:txBody>
      </p:sp>
      <p:sp>
        <p:nvSpPr>
          <p:cNvPr id="3" name="Text Placeholder 2"/>
          <p:cNvSpPr>
            <a:spLocks noGrp="1"/>
          </p:cNvSpPr>
          <p:nvPr>
            <p:ph type="body" idx="1"/>
          </p:nvPr>
        </p:nvSpPr>
        <p:spPr/>
        <p:txBody>
          <a:bodyPr/>
          <a:lstStyle/>
          <a:p>
            <a:pPr lvl="1" rtl="0">
              <a:buFont typeface="+mj-lt"/>
              <a:buAutoNum type="arabicPeriod" startAt="7"/>
            </a:pPr>
            <a:r>
              <a:rPr lang="en-US" sz="2000" b="0" i="0" u="none" strike="noStrike" baseline="0" smtClean="0">
                <a:latin typeface="Segoe"/>
                <a:ea typeface="ＭＳ ゴシック"/>
              </a:rPr>
              <a:t>Step 3 of the wizard, right, </a:t>
            </a:r>
            <a:br>
              <a:rPr lang="en-US" sz="2000" b="0" i="0" u="none" strike="noStrike" baseline="0" smtClean="0">
                <a:latin typeface="Segoe"/>
                <a:ea typeface="ＭＳ ゴシック"/>
              </a:rPr>
            </a:br>
            <a:r>
              <a:rPr lang="en-US" sz="2000" b="0" i="0" u="none" strike="noStrike" baseline="0" smtClean="0">
                <a:latin typeface="Segoe"/>
                <a:ea typeface="ＭＳ ゴシック"/>
              </a:rPr>
              <a:t>lets you establish the data </a:t>
            </a:r>
            <a:br>
              <a:rPr lang="en-US" sz="2000" b="0" i="0" u="none" strike="noStrike" baseline="0" smtClean="0">
                <a:latin typeface="Segoe"/>
                <a:ea typeface="ＭＳ ゴシック"/>
              </a:rPr>
            </a:br>
            <a:r>
              <a:rPr lang="en-US" sz="2000" b="0" i="0" u="none" strike="noStrike" baseline="0" smtClean="0">
                <a:latin typeface="Segoe"/>
                <a:ea typeface="ＭＳ ゴシック"/>
              </a:rPr>
              <a:t>type for each discovered </a:t>
            </a:r>
            <a:br>
              <a:rPr lang="en-US" sz="2000" b="0" i="0" u="none" strike="noStrike" baseline="0" smtClean="0">
                <a:latin typeface="Segoe"/>
                <a:ea typeface="ＭＳ ゴシック"/>
              </a:rPr>
            </a:br>
            <a:r>
              <a:rPr lang="en-US" sz="2000" b="0" i="0" u="none" strike="noStrike" baseline="0" smtClean="0">
                <a:latin typeface="Segoe"/>
                <a:ea typeface="ＭＳ ゴシック"/>
              </a:rPr>
              <a:t>column. Click the first </a:t>
            </a:r>
            <a:br>
              <a:rPr lang="en-US" sz="2000" b="0" i="0" u="none" strike="noStrike" baseline="0" smtClean="0">
                <a:latin typeface="Segoe"/>
                <a:ea typeface="ＭＳ ゴシック"/>
              </a:rPr>
            </a:br>
            <a:r>
              <a:rPr lang="en-US" sz="2000" b="0" i="0" u="none" strike="noStrike" baseline="0" smtClean="0">
                <a:latin typeface="Segoe"/>
                <a:ea typeface="ＭＳ ゴシック"/>
              </a:rPr>
              <a:t>column in the </a:t>
            </a:r>
            <a:r>
              <a:rPr lang="en-US" sz="2000" b="1" i="0" u="none" strike="noStrike" baseline="0" smtClean="0">
                <a:latin typeface="Segoe"/>
                <a:ea typeface="ＭＳ ゴシック"/>
              </a:rPr>
              <a:t>Data </a:t>
            </a:r>
            <a:br>
              <a:rPr lang="en-US" sz="2000" b="1" i="0" u="none" strike="noStrike" baseline="0" smtClean="0">
                <a:latin typeface="Segoe"/>
                <a:ea typeface="ＭＳ ゴシック"/>
              </a:rPr>
            </a:br>
            <a:r>
              <a:rPr lang="en-US" sz="2000" b="1" i="0" u="none" strike="noStrike" baseline="0" smtClean="0">
                <a:latin typeface="Segoe"/>
                <a:ea typeface="ＭＳ ゴシック"/>
              </a:rPr>
              <a:t>preview</a:t>
            </a:r>
            <a:r>
              <a:rPr lang="en-US" sz="2000" b="0" i="0" u="none" strike="noStrike" baseline="0" smtClean="0">
                <a:latin typeface="Segoe"/>
                <a:ea typeface="ＭＳ ゴシック"/>
              </a:rPr>
              <a:t> pane. Then, </a:t>
            </a:r>
            <a:br>
              <a:rPr lang="en-US" sz="2000" b="0" i="0" u="none" strike="noStrike" baseline="0" smtClean="0">
                <a:latin typeface="Segoe"/>
                <a:ea typeface="ＭＳ ゴシック"/>
              </a:rPr>
            </a:br>
            <a:r>
              <a:rPr lang="en-US" sz="2000" b="0" i="0" u="none" strike="noStrike" baseline="0" smtClean="0">
                <a:latin typeface="Segoe"/>
                <a:ea typeface="ＭＳ ゴシック"/>
              </a:rPr>
              <a:t>under Column data </a:t>
            </a:r>
            <a:br>
              <a:rPr lang="en-US" sz="2000" b="0" i="0" u="none" strike="noStrike" baseline="0" smtClean="0">
                <a:latin typeface="Segoe"/>
                <a:ea typeface="ＭＳ ゴシック"/>
              </a:rPr>
            </a:br>
            <a:r>
              <a:rPr lang="en-US" sz="2000" b="0" i="0" u="none" strike="noStrike" baseline="0" smtClean="0">
                <a:latin typeface="Segoe"/>
                <a:ea typeface="ＭＳ ゴシック"/>
              </a:rPr>
              <a:t>format, click </a:t>
            </a:r>
            <a:r>
              <a:rPr lang="en-US" sz="2000" b="1" i="0" u="none" strike="noStrike" baseline="0" smtClean="0">
                <a:latin typeface="Segoe"/>
                <a:ea typeface="ＭＳ ゴシック"/>
              </a:rPr>
              <a:t>Date</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Click </a:t>
            </a:r>
            <a:r>
              <a:rPr lang="en-US" sz="2000" b="1" i="0" u="none" strike="noStrike" baseline="0" smtClean="0">
                <a:latin typeface="Segoe"/>
                <a:ea typeface="ＭＳ ゴシック"/>
              </a:rPr>
              <a:t>Finish</a:t>
            </a:r>
            <a:r>
              <a:rPr lang="en-US" sz="2000"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pic>
        <p:nvPicPr>
          <p:cNvPr id="8" name="Picture 7" descr="0904.png"/>
          <p:cNvPicPr>
            <a:picLocks noChangeAspect="1"/>
          </p:cNvPicPr>
          <p:nvPr/>
        </p:nvPicPr>
        <p:blipFill rotWithShape="1">
          <a:blip r:embed="rId2">
            <a:extLst>
              <a:ext uri="{28A0092B-C50C-407E-A947-70E740481C1C}">
                <a14:useLocalDpi xmlns:a14="http://schemas.microsoft.com/office/drawing/2010/main" val="0"/>
              </a:ext>
            </a:extLst>
          </a:blip>
          <a:srcRect r="1630"/>
          <a:stretch/>
        </p:blipFill>
        <p:spPr>
          <a:xfrm>
            <a:off x="4495800" y="1600200"/>
            <a:ext cx="4290734" cy="3127027"/>
          </a:xfrm>
          <a:prstGeom prst="rect">
            <a:avLst/>
          </a:prstGeom>
        </p:spPr>
      </p:pic>
    </p:spTree>
    <p:extLst>
      <p:ext uri="{BB962C8B-B14F-4D97-AF65-F5344CB8AC3E}">
        <p14:creationId xmlns:p14="http://schemas.microsoft.com/office/powerpoint/2010/main" val="21414511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Use the Total Row Command in a Table</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GET READY.</a:t>
            </a:r>
            <a:r>
              <a:rPr lang="en-US" sz="2000" b="0" i="0" u="none" strike="noStrike" baseline="0" smtClean="0">
                <a:latin typeface="Segoe"/>
                <a:ea typeface="ＭＳ ゴシック"/>
              </a:rPr>
              <a:t> </a:t>
            </a:r>
            <a:r>
              <a:rPr lang="en-US" sz="2000" b="1" i="0" u="none" strike="noStrike" baseline="0" smtClean="0">
                <a:latin typeface="Segoe"/>
                <a:ea typeface="ＭＳ ゴシック"/>
              </a:rPr>
              <a:t>USE</a:t>
            </a:r>
            <a:r>
              <a:rPr lang="en-US" sz="2000" b="0" i="0" u="none" strike="noStrike" baseline="0" smtClean="0">
                <a:latin typeface="Segoe"/>
                <a:ea typeface="ＭＳ ゴシック"/>
              </a:rPr>
              <a:t> the workbook from the previous exercise.</a:t>
            </a:r>
          </a:p>
          <a:p>
            <a:pPr lvl="1" rtl="0"/>
            <a:r>
              <a:rPr lang="en-US" sz="2000" b="0" i="0" u="none" strike="noStrike" baseline="0" smtClean="0">
                <a:latin typeface="Segoe"/>
                <a:ea typeface="ＭＳ ゴシック"/>
              </a:rPr>
              <a:t>Select any cell </a:t>
            </a:r>
            <a:br>
              <a:rPr lang="en-US" sz="2000" b="0" i="0" u="none" strike="noStrike" baseline="0" smtClean="0">
                <a:latin typeface="Segoe"/>
                <a:ea typeface="ＭＳ ゴシック"/>
              </a:rPr>
            </a:br>
            <a:r>
              <a:rPr lang="en-US" sz="2000" b="0" i="0" u="none" strike="noStrike" baseline="0" smtClean="0">
                <a:latin typeface="Segoe"/>
                <a:ea typeface="ＭＳ ゴシック"/>
              </a:rPr>
              <a:t>in the table. </a:t>
            </a:r>
            <a:br>
              <a:rPr lang="en-US" sz="2000" b="0" i="0" u="none" strike="noStrike" baseline="0" smtClean="0">
                <a:latin typeface="Segoe"/>
                <a:ea typeface="ＭＳ ゴシック"/>
              </a:rPr>
            </a:br>
            <a:r>
              <a:rPr lang="en-US" sz="2000" b="0" i="0" u="none" strike="noStrike" baseline="0" smtClean="0">
                <a:latin typeface="Segoe"/>
                <a:ea typeface="ＭＳ ゴシック"/>
              </a:rPr>
              <a:t>Excel adds the </a:t>
            </a:r>
            <a:br>
              <a:rPr lang="en-US" sz="2000" b="0" i="0" u="none" strike="noStrike" baseline="0" smtClean="0">
                <a:latin typeface="Segoe"/>
                <a:ea typeface="ＭＳ ゴシック"/>
              </a:rPr>
            </a:br>
            <a:r>
              <a:rPr lang="en-US" sz="2000" b="0" i="0" u="none" strike="noStrike" baseline="0" smtClean="0">
                <a:latin typeface="Segoe"/>
                <a:ea typeface="ＭＳ ゴシック"/>
              </a:rPr>
              <a:t>DESIGN</a:t>
            </a:r>
            <a:r>
              <a:rPr lang="en-US" sz="2000" b="0" i="0" u="none" strike="noStrike" baseline="0" smtClean="0">
                <a:solidFill>
                  <a:srgbClr val="000000"/>
                </a:solidFill>
                <a:latin typeface="Segoe"/>
                <a:ea typeface="ＭＳ ゴシック"/>
              </a:rPr>
              <a:t> tab to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ribbon.</a:t>
            </a:r>
          </a:p>
          <a:p>
            <a:pPr lvl="1" rtl="0"/>
            <a:r>
              <a:rPr lang="en-US" sz="2000" b="0" i="0" u="none" strike="noStrike" baseline="0" smtClean="0">
                <a:latin typeface="Segoe"/>
                <a:ea typeface="ＭＳ ゴシック"/>
              </a:rPr>
              <a:t>With the </a:t>
            </a:r>
            <a:br>
              <a:rPr lang="en-US" sz="2000" b="0" i="0" u="none" strike="noStrike" baseline="0" smtClean="0">
                <a:latin typeface="Segoe"/>
                <a:ea typeface="ＭＳ ゴシック"/>
              </a:rPr>
            </a:br>
            <a:r>
              <a:rPr lang="en-US" sz="2000" b="0" i="0" u="none" strike="noStrike" baseline="0" smtClean="0">
                <a:latin typeface="Segoe"/>
                <a:ea typeface="ＭＳ ゴシック"/>
              </a:rPr>
              <a:t>August Sales </a:t>
            </a:r>
            <a:br>
              <a:rPr lang="en-US" sz="2000" b="0" i="0" u="none" strike="noStrike" baseline="0" smtClean="0">
                <a:latin typeface="Segoe"/>
                <a:ea typeface="ＭＳ ゴシック"/>
              </a:rPr>
            </a:br>
            <a:r>
              <a:rPr lang="en-US" sz="2000" b="0" i="0" u="none" strike="noStrike" baseline="0" smtClean="0">
                <a:latin typeface="Segoe"/>
                <a:ea typeface="ＭＳ ゴシック"/>
              </a:rPr>
              <a:t>worksheet </a:t>
            </a:r>
            <a:br>
              <a:rPr lang="en-US" sz="2000" b="0" i="0" u="none" strike="noStrike" baseline="0" smtClean="0">
                <a:latin typeface="Segoe"/>
                <a:ea typeface="ＭＳ ゴシック"/>
              </a:rPr>
            </a:br>
            <a:r>
              <a:rPr lang="en-US" sz="2000" b="0" i="0" u="none" strike="noStrike" baseline="0" smtClean="0">
                <a:latin typeface="Segoe"/>
                <a:ea typeface="ＭＳ ゴシック"/>
              </a:rPr>
              <a:t>active, on the </a:t>
            </a:r>
            <a:br>
              <a:rPr lang="en-US" sz="2000" b="0" i="0" u="none" strike="noStrike" baseline="0" smtClean="0">
                <a:latin typeface="Segoe"/>
                <a:ea typeface="ＭＳ ゴシック"/>
              </a:rPr>
            </a:br>
            <a:r>
              <a:rPr lang="en-US" sz="2000" b="0" i="0" u="none" strike="noStrike" baseline="0" smtClean="0">
                <a:latin typeface="Segoe"/>
                <a:ea typeface="ＭＳ ゴシック"/>
              </a:rPr>
              <a:t>DESIGN tab, in the Table Style Options group, select the </a:t>
            </a:r>
            <a:r>
              <a:rPr lang="en-US" sz="2000" b="1" i="0" u="none" strike="noStrike" baseline="0" smtClean="0">
                <a:latin typeface="Segoe"/>
                <a:ea typeface="ＭＳ ゴシック"/>
              </a:rPr>
              <a:t>Total Row</a:t>
            </a:r>
            <a:r>
              <a:rPr lang="en-US" sz="2000" b="0" i="0" u="none" strike="noStrike" baseline="0" smtClean="0">
                <a:latin typeface="Segoe"/>
                <a:ea typeface="ＭＳ ゴシック"/>
              </a:rPr>
              <a:t> box. Excel adds a total row to the bottom, as shown above, with a label in the leftmost column and the grand total in the rightmost column.</a:t>
            </a:r>
            <a:endParaRPr lang="en-US" sz="20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70</a:t>
            </a:fld>
            <a:endParaRPr lang="en-US" dirty="0"/>
          </a:p>
        </p:txBody>
      </p:sp>
      <p:pic>
        <p:nvPicPr>
          <p:cNvPr id="7" name="Picture 6" descr="Screen shot 2013-08-24 at 5.40.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9135" y="1905000"/>
            <a:ext cx="5613865" cy="2840481"/>
          </a:xfrm>
          <a:prstGeom prst="rect">
            <a:avLst/>
          </a:prstGeom>
        </p:spPr>
      </p:pic>
    </p:spTree>
    <p:extLst>
      <p:ext uri="{BB962C8B-B14F-4D97-AF65-F5344CB8AC3E}">
        <p14:creationId xmlns:p14="http://schemas.microsoft.com/office/powerpoint/2010/main" val="12133475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Use the Total Row Command in a Table</a:t>
            </a:r>
          </a:p>
        </p:txBody>
      </p:sp>
      <p:sp>
        <p:nvSpPr>
          <p:cNvPr id="3" name="Text Placeholder 2"/>
          <p:cNvSpPr>
            <a:spLocks noGrp="1"/>
          </p:cNvSpPr>
          <p:nvPr>
            <p:ph type="body" idx="1"/>
          </p:nvPr>
        </p:nvSpPr>
        <p:spPr/>
        <p:txBody>
          <a:bodyPr/>
          <a:lstStyle/>
          <a:p>
            <a:pPr lvl="1" rtl="0">
              <a:lnSpc>
                <a:spcPct val="90000"/>
              </a:lnSpc>
              <a:buFont typeface="+mj-lt"/>
              <a:buAutoNum type="arabicPeriod" startAt="3"/>
            </a:pPr>
            <a:r>
              <a:rPr lang="en-US" sz="2000" b="0" i="0" u="none" strike="noStrike" baseline="0" smtClean="0">
                <a:latin typeface="Segoe"/>
                <a:ea typeface="ＭＳ ゴシック"/>
              </a:rPr>
              <a:t>To add other subtotals or formulas to </a:t>
            </a:r>
            <a:br>
              <a:rPr lang="en-US" sz="2000" b="0" i="0" u="none" strike="noStrike" baseline="0" smtClean="0">
                <a:latin typeface="Segoe"/>
                <a:ea typeface="ＭＳ ゴシック"/>
              </a:rPr>
            </a:br>
            <a:r>
              <a:rPr lang="en-US" sz="2000" b="0" i="0" u="none" strike="noStrike" baseline="0" smtClean="0">
                <a:latin typeface="Segoe"/>
                <a:ea typeface="ＭＳ ゴシック"/>
              </a:rPr>
              <a:t>the Total Row, you can choose one </a:t>
            </a:r>
            <a:br>
              <a:rPr lang="en-US" sz="2000" b="0" i="0" u="none" strike="noStrike" baseline="0" smtClean="0">
                <a:latin typeface="Segoe"/>
                <a:ea typeface="ＭＳ ゴシック"/>
              </a:rPr>
            </a:br>
            <a:r>
              <a:rPr lang="en-US" sz="2000" b="0" i="0" u="none" strike="noStrike" baseline="0" smtClean="0">
                <a:latin typeface="Segoe"/>
                <a:ea typeface="ＭＳ ゴシック"/>
              </a:rPr>
              <a:t>from a drop-down menu. Click the </a:t>
            </a:r>
            <a:br>
              <a:rPr lang="en-US" sz="2000" b="0" i="0" u="none" strike="noStrike" baseline="0" smtClean="0">
                <a:latin typeface="Segoe"/>
                <a:ea typeface="ＭＳ ゴシック"/>
              </a:rPr>
            </a:br>
            <a:r>
              <a:rPr lang="en-US" sz="2000" b="0" i="0" u="none" strike="noStrike" baseline="0" smtClean="0">
                <a:latin typeface="Segoe"/>
                <a:ea typeface="ＭＳ ゴシック"/>
              </a:rPr>
              <a:t>cell in the total row at the bottom of </a:t>
            </a:r>
            <a:br>
              <a:rPr lang="en-US" sz="2000" b="0" i="0" u="none" strike="noStrike" baseline="0" smtClean="0">
                <a:latin typeface="Segoe"/>
                <a:ea typeface="ＭＳ ゴシック"/>
              </a:rPr>
            </a:br>
            <a:r>
              <a:rPr lang="en-US" sz="2000" b="0" i="0" u="none" strike="noStrike" baseline="0" smtClean="0">
                <a:latin typeface="Segoe"/>
                <a:ea typeface="ＭＳ ゴシック"/>
              </a:rPr>
              <a:t>the Item Price</a:t>
            </a:r>
            <a:r>
              <a:rPr lang="en-US" sz="2000" b="0" i="0" u="none" strike="noStrike" baseline="0" smtClean="0">
                <a:solidFill>
                  <a:srgbClr val="000000"/>
                </a:solidFill>
                <a:latin typeface="Segoe"/>
                <a:ea typeface="ＭＳ ゴシック"/>
              </a:rPr>
              <a:t> column.</a:t>
            </a:r>
          </a:p>
          <a:p>
            <a:pPr lvl="1" rtl="0">
              <a:lnSpc>
                <a:spcPct val="90000"/>
              </a:lnSpc>
              <a:buAutoNum type="arabicPeriod" startAt="3"/>
            </a:pPr>
            <a:r>
              <a:rPr lang="en-US" sz="2000" b="0" i="0" u="none" strike="noStrike" baseline="0" smtClean="0">
                <a:latin typeface="Segoe"/>
                <a:ea typeface="ＭＳ ゴシック"/>
              </a:rPr>
              <a:t>Click the down arrow that appears to </a:t>
            </a:r>
            <a:br>
              <a:rPr lang="en-US" sz="2000" b="0" i="0" u="none" strike="noStrike" baseline="0" smtClean="0">
                <a:latin typeface="Segoe"/>
                <a:ea typeface="ＭＳ ゴシック"/>
              </a:rPr>
            </a:br>
            <a:r>
              <a:rPr lang="en-US" sz="2000" b="0" i="0" u="none" strike="noStrike" baseline="0" smtClean="0">
                <a:latin typeface="Segoe"/>
                <a:ea typeface="ＭＳ ゴシック"/>
              </a:rPr>
              <a:t>the right of the blank cell. In the </a:t>
            </a:r>
            <a:br>
              <a:rPr lang="en-US" sz="2000" b="0" i="0" u="none" strike="noStrike" baseline="0" smtClean="0">
                <a:latin typeface="Segoe"/>
                <a:ea typeface="ＭＳ ゴシック"/>
              </a:rPr>
            </a:br>
            <a:r>
              <a:rPr lang="en-US" sz="2000" b="0" i="0" u="none" strike="noStrike" baseline="0" smtClean="0">
                <a:latin typeface="Segoe"/>
                <a:ea typeface="ＭＳ ゴシック"/>
              </a:rPr>
              <a:t>popup menu (right), click </a:t>
            </a:r>
            <a:r>
              <a:rPr lang="en-US" sz="2000" b="1" i="0" u="none" strike="noStrike" baseline="0" smtClean="0">
                <a:latin typeface="Segoe"/>
                <a:ea typeface="ＭＳ ゴシック"/>
              </a:rPr>
              <a:t>Average</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Excel calculates the average price per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sales item.</a:t>
            </a:r>
          </a:p>
          <a:p>
            <a:pPr lvl="1" rtl="0">
              <a:lnSpc>
                <a:spcPct val="90000"/>
              </a:lnSpc>
              <a:buAutoNum type="arabicPeriod" startAt="3"/>
            </a:pPr>
            <a:r>
              <a:rPr lang="en-US" sz="2000" b="0" i="0" u="none" strike="noStrike" baseline="0" smtClean="0">
                <a:solidFill>
                  <a:srgbClr val="000000"/>
                </a:solidFill>
                <a:latin typeface="Segoe"/>
                <a:ea typeface="ＭＳ ゴシック"/>
              </a:rPr>
              <a:t>Repeat the process to find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maximum number of items sold in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one order, by choosing the </a:t>
            </a:r>
            <a:r>
              <a:rPr lang="en-US" sz="2000" b="1" i="0" u="none" strike="noStrike" baseline="0" smtClean="0">
                <a:solidFill>
                  <a:srgbClr val="000000"/>
                </a:solidFill>
                <a:latin typeface="Segoe"/>
                <a:ea typeface="ＭＳ ゴシック"/>
              </a:rPr>
              <a:t>Max</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function for the </a:t>
            </a:r>
            <a:r>
              <a:rPr lang="en-US" sz="2000" b="1" i="0" u="none" strike="noStrike" baseline="0" smtClean="0">
                <a:solidFill>
                  <a:srgbClr val="000000"/>
                </a:solidFill>
                <a:latin typeface="Segoe"/>
                <a:ea typeface="ＭＳ ゴシック"/>
              </a:rPr>
              <a:t>No. Sold</a:t>
            </a:r>
            <a:r>
              <a:rPr lang="en-US" sz="2000" b="0" i="0" u="none" strike="noStrike" baseline="0" smtClean="0">
                <a:solidFill>
                  <a:srgbClr val="000000"/>
                </a:solidFill>
                <a:latin typeface="Segoe"/>
                <a:ea typeface="ＭＳ ゴシック"/>
              </a:rPr>
              <a:t> column.</a:t>
            </a:r>
          </a:p>
          <a:p>
            <a:pPr lvl="0" rtl="0">
              <a:lnSpc>
                <a:spcPct val="90000"/>
              </a:lnSpc>
            </a:pPr>
            <a:r>
              <a:rPr lang="en-US" sz="2000" b="1" i="0" u="none" strike="noStrike" baseline="0" smtClean="0">
                <a:latin typeface="Segoe"/>
                <a:ea typeface="ＭＳ ゴシック"/>
              </a:rPr>
              <a:t>SAVE</a:t>
            </a:r>
            <a:r>
              <a:rPr lang="en-US" sz="2000" b="0" i="0" u="none" strike="noStrike" baseline="0" smtClean="0">
                <a:latin typeface="Segoe"/>
                <a:ea typeface="ＭＳ ゴシック"/>
              </a:rPr>
              <a:t> the workbook and leave it open </a:t>
            </a:r>
            <a:br>
              <a:rPr lang="en-US" sz="2000" b="0" i="0" u="none" strike="noStrike" baseline="0" smtClean="0">
                <a:latin typeface="Segoe"/>
                <a:ea typeface="ＭＳ ゴシック"/>
              </a:rPr>
            </a:br>
            <a:r>
              <a:rPr lang="en-US" sz="2000" b="0" i="0" u="none" strike="noStrike" baseline="0" smtClean="0">
                <a:latin typeface="Segoe"/>
                <a:ea typeface="ＭＳ ゴシック"/>
              </a:rPr>
              <a:t>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71</a:t>
            </a:fld>
            <a:endParaRPr lang="en-US" dirty="0"/>
          </a:p>
        </p:txBody>
      </p:sp>
      <p:pic>
        <p:nvPicPr>
          <p:cNvPr id="7" name="Picture 6" descr="09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7400" y="1600200"/>
            <a:ext cx="2750652" cy="4254469"/>
          </a:xfrm>
          <a:prstGeom prst="rect">
            <a:avLst/>
          </a:prstGeom>
        </p:spPr>
      </p:pic>
    </p:spTree>
    <p:extLst>
      <p:ext uri="{BB962C8B-B14F-4D97-AF65-F5344CB8AC3E}">
        <p14:creationId xmlns:p14="http://schemas.microsoft.com/office/powerpoint/2010/main" val="2011827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and Remove Rows and Columns in a Table</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GET READY.</a:t>
            </a:r>
            <a:r>
              <a:rPr lang="en-US" sz="2000" b="0" i="0" u="none" strike="noStrike" baseline="0" smtClean="0">
                <a:latin typeface="Segoe"/>
                <a:ea typeface="ＭＳ ゴシック"/>
              </a:rPr>
              <a:t> </a:t>
            </a:r>
            <a:r>
              <a:rPr lang="en-US" sz="2000" b="1" i="0" u="none" strike="noStrike" baseline="0" smtClean="0">
                <a:latin typeface="Segoe"/>
                <a:ea typeface="ＭＳ ゴシック"/>
              </a:rPr>
              <a:t>USE</a:t>
            </a:r>
            <a:r>
              <a:rPr lang="en-US" sz="2000" b="0" i="0" u="none" strike="noStrike" baseline="0" smtClean="0">
                <a:latin typeface="Segoe"/>
                <a:ea typeface="ＭＳ ゴシック"/>
              </a:rPr>
              <a:t> the workbook from the previous exercise.</a:t>
            </a:r>
          </a:p>
          <a:p>
            <a:pPr lvl="1" rtl="0"/>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workbook in the Lesson 9 folder as </a:t>
            </a:r>
            <a:r>
              <a:rPr lang="en-US" sz="2000" b="1" i="1" u="none" strike="noStrike" baseline="0" smtClean="0">
                <a:latin typeface="Segoe"/>
                <a:ea typeface="ＭＳ ゴシック"/>
              </a:rPr>
              <a:t>09 Pet Pharma Sales August Solution 4</a:t>
            </a:r>
            <a:r>
              <a:rPr lang="en-US" sz="2000" b="0" i="0" u="none" strike="noStrike" baseline="0" smtClean="0">
                <a:latin typeface="Times New Roman"/>
                <a:ea typeface="ＭＳ ゴシック"/>
              </a:rPr>
              <a:t>.</a:t>
            </a:r>
          </a:p>
          <a:p>
            <a:pPr lvl="1" rtl="0"/>
            <a:r>
              <a:rPr lang="en-US" sz="2000" b="0" i="0" u="none" strike="noStrike" baseline="0" smtClean="0">
                <a:latin typeface="Segoe"/>
                <a:ea typeface="ＭＳ ゴシック"/>
              </a:rPr>
              <a:t>In the August Sales worksheet, select cell </a:t>
            </a:r>
            <a:r>
              <a:rPr lang="en-US" sz="2000" b="1" i="0" u="none" strike="noStrike" baseline="0" smtClean="0">
                <a:latin typeface="Segoe"/>
                <a:ea typeface="ＭＳ ゴシック"/>
              </a:rPr>
              <a:t>A88</a:t>
            </a:r>
            <a:r>
              <a:rPr lang="en-US" sz="2000" b="0" i="0" u="none" strike="noStrike" baseline="0" smtClean="0">
                <a:latin typeface="Segoe"/>
                <a:ea typeface="ＭＳ ゴシック"/>
              </a:rPr>
              <a:t> (in the Drug column).</a:t>
            </a:r>
          </a:p>
          <a:p>
            <a:pPr lvl="1" rtl="0"/>
            <a:r>
              <a:rPr lang="en-US" sz="2000" b="0" i="0" u="none" strike="noStrike" baseline="0" smtClean="0">
                <a:solidFill>
                  <a:srgbClr val="000000"/>
                </a:solidFill>
                <a:latin typeface="Segoe"/>
                <a:ea typeface="ＭＳ ゴシック"/>
              </a:rPr>
              <a:t>On the HOME tab, in the Cells group, click the </a:t>
            </a:r>
            <a:r>
              <a:rPr lang="en-US" sz="2000" b="1" i="0" u="none" strike="noStrike" baseline="0" smtClean="0">
                <a:solidFill>
                  <a:srgbClr val="000000"/>
                </a:solidFill>
                <a:latin typeface="Segoe"/>
                <a:ea typeface="ＭＳ ゴシック"/>
              </a:rPr>
              <a:t>Insert</a:t>
            </a:r>
            <a:r>
              <a:rPr lang="en-US" sz="2000" b="0" i="0" u="none" strike="noStrike" baseline="0" smtClean="0">
                <a:solidFill>
                  <a:srgbClr val="000000"/>
                </a:solidFill>
                <a:latin typeface="Segoe"/>
                <a:ea typeface="ＭＳ ゴシック"/>
              </a:rPr>
              <a:t> down arrow. In the menu, click </a:t>
            </a:r>
            <a:r>
              <a:rPr lang="en-US" sz="2000" b="1" i="0" u="none" strike="noStrike" baseline="0" smtClean="0">
                <a:solidFill>
                  <a:srgbClr val="000000"/>
                </a:solidFill>
                <a:latin typeface="Segoe"/>
                <a:ea typeface="ＭＳ ゴシック"/>
              </a:rPr>
              <a:t>Insert Table Rows Above</a:t>
            </a:r>
            <a:r>
              <a:rPr lang="en-US" sz="2000" b="0" i="0" u="none" strike="noStrike" baseline="0" smtClean="0">
                <a:solidFill>
                  <a:srgbClr val="000000"/>
                </a:solidFill>
                <a:latin typeface="Times New Roman"/>
                <a:ea typeface="ＭＳ ゴシック"/>
              </a:rPr>
              <a:t>.</a:t>
            </a:r>
          </a:p>
          <a:p>
            <a:pPr lvl="1"/>
            <a:r>
              <a:rPr lang="en-US" sz="2000">
                <a:latin typeface="Segoe"/>
                <a:ea typeface="ＭＳ ゴシック"/>
              </a:rPr>
              <a:t>Type the following values into cells </a:t>
            </a:r>
            <a:r>
              <a:rPr lang="en-US" sz="2000" b="1">
                <a:latin typeface="Segoe"/>
                <a:ea typeface="ＭＳ ゴシック"/>
              </a:rPr>
              <a:t>A88:F88</a:t>
            </a:r>
            <a:r>
              <a:rPr lang="en-US" sz="2000">
                <a:solidFill>
                  <a:srgbClr val="000000"/>
                </a:solidFill>
                <a:latin typeface="Segoe"/>
                <a:ea typeface="ＭＳ ゴシック"/>
              </a:rPr>
              <a:t>:</a:t>
            </a:r>
          </a:p>
          <a:p>
            <a:pPr marL="0" lvl="0" indent="0">
              <a:buNone/>
            </a:pPr>
            <a:r>
              <a:rPr lang="en-US" sz="2000">
                <a:latin typeface="Segoe"/>
                <a:ea typeface="ＭＳ ゴシック"/>
              </a:rPr>
              <a:t>	</a:t>
            </a:r>
            <a:r>
              <a:rPr lang="en-US" sz="2000" b="1">
                <a:latin typeface="Segoe"/>
                <a:ea typeface="ＭＳ ゴシック"/>
              </a:rPr>
              <a:t>Soloxine   Hyperthyroidism   Dog or Cat   7   20   2</a:t>
            </a:r>
          </a:p>
          <a:p>
            <a:pPr lvl="1">
              <a:buFont typeface="+mj-lt"/>
              <a:buAutoNum type="arabicPeriod" startAt="5"/>
            </a:pPr>
            <a:r>
              <a:rPr lang="en-US" sz="2000">
                <a:latin typeface="Segoe"/>
                <a:ea typeface="ＭＳ ゴシック"/>
              </a:rPr>
              <a:t>Note that the value in the Items on Hand</a:t>
            </a:r>
            <a:r>
              <a:rPr lang="en-US" sz="2000">
                <a:solidFill>
                  <a:srgbClr val="000000"/>
                </a:solidFill>
                <a:latin typeface="Segoe"/>
                <a:ea typeface="ＭＳ ゴシック"/>
              </a:rPr>
              <a:t> column is automatically updated, because Excel copied the formula into the new row.</a:t>
            </a:r>
          </a:p>
          <a:p>
            <a:pPr lvl="1" rtl="0">
              <a:buAutoNum type="arabicPeriod" startAt="5"/>
            </a:pPr>
            <a:endParaRPr lang="en-US" sz="20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72</a:t>
            </a:fld>
            <a:endParaRPr lang="en-US" dirty="0"/>
          </a:p>
        </p:txBody>
      </p:sp>
    </p:spTree>
    <p:extLst>
      <p:ext uri="{BB962C8B-B14F-4D97-AF65-F5344CB8AC3E}">
        <p14:creationId xmlns:p14="http://schemas.microsoft.com/office/powerpoint/2010/main" val="2258910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and Remove Rows and Columns in a Table</a:t>
            </a: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latin typeface="Segoe"/>
                <a:ea typeface="ＭＳ ゴシック"/>
              </a:rPr>
              <a:t>Select cell </a:t>
            </a:r>
            <a:r>
              <a:rPr lang="en-US" sz="2000" b="1" i="0" u="none" strike="noStrike" baseline="0" smtClean="0">
                <a:latin typeface="Segoe"/>
                <a:ea typeface="ＭＳ ゴシック"/>
              </a:rPr>
              <a:t>H88</a:t>
            </a:r>
            <a:r>
              <a:rPr lang="en-US" sz="2000" b="0" i="0" u="none" strike="noStrike" baseline="0" smtClean="0">
                <a:latin typeface="Segoe"/>
                <a:ea typeface="ＭＳ ゴシック"/>
              </a:rPr>
              <a:t> (in the </a:t>
            </a:r>
            <a:r>
              <a:rPr lang="en-US" sz="2000" b="1" i="0" u="none" strike="noStrike" baseline="0" smtClean="0">
                <a:latin typeface="Segoe"/>
                <a:ea typeface="ＭＳ ゴシック"/>
              </a:rPr>
              <a:t>Items Remaining</a:t>
            </a:r>
            <a:r>
              <a:rPr lang="en-US" sz="2000" b="0" i="0" u="none" strike="noStrike" baseline="0" smtClean="0">
                <a:latin typeface="Segoe"/>
                <a:ea typeface="ＭＳ ゴシック"/>
              </a:rPr>
              <a:t> column) and type the value </a:t>
            </a:r>
            <a:r>
              <a:rPr lang="en-US" sz="2000" b="1" i="0" u="none" strike="noStrike" baseline="0" smtClean="0">
                <a:latin typeface="Segoe"/>
                <a:ea typeface="ＭＳ ゴシック"/>
              </a:rPr>
              <a:t>41</a:t>
            </a:r>
            <a:r>
              <a:rPr lang="en-US" sz="2000" b="0" i="0" u="none" strike="noStrike" baseline="0" smtClean="0">
                <a:latin typeface="Segoe"/>
                <a:ea typeface="ＭＳ ゴシック"/>
              </a:rPr>
              <a:t>. Cell I88 is updated.</a:t>
            </a:r>
          </a:p>
          <a:p>
            <a:pPr lvl="1" rtl="0">
              <a:buAutoNum type="arabicPeriod" startAt="6"/>
            </a:pPr>
            <a:r>
              <a:rPr lang="en-US" sz="2000" b="0" i="0" u="none" strike="noStrike" baseline="0" smtClean="0">
                <a:latin typeface="Segoe"/>
                <a:ea typeface="ＭＳ ゴシック"/>
              </a:rPr>
              <a:t>Select cell </a:t>
            </a:r>
            <a:r>
              <a:rPr lang="en-US" sz="2000" b="1" i="0" u="none" strike="noStrike" baseline="0" smtClean="0">
                <a:latin typeface="Segoe"/>
                <a:ea typeface="ＭＳ ゴシック"/>
              </a:rPr>
              <a:t>J88</a:t>
            </a:r>
            <a:r>
              <a:rPr lang="en-US" sz="2000" b="0" i="0" u="none" strike="noStrike" baseline="0" smtClean="0">
                <a:latin typeface="Segoe"/>
                <a:ea typeface="ＭＳ ゴシック"/>
              </a:rPr>
              <a:t> (in the </a:t>
            </a:r>
            <a:r>
              <a:rPr lang="en-US" sz="2000" b="1" i="0" u="none" strike="noStrike" baseline="0" smtClean="0">
                <a:latin typeface="Segoe"/>
                <a:ea typeface="ＭＳ ゴシック"/>
              </a:rPr>
              <a:t>Item Price</a:t>
            </a:r>
            <a:r>
              <a:rPr lang="en-US" sz="2000" b="0" i="0" u="none" strike="noStrike" baseline="0" smtClean="0">
                <a:latin typeface="Segoe"/>
                <a:ea typeface="ＭＳ ゴシック"/>
              </a:rPr>
              <a:t> column) and type the value </a:t>
            </a:r>
            <a:r>
              <a:rPr lang="en-US" sz="2000" b="1" i="0" u="none" strike="noStrike" baseline="0" smtClean="0">
                <a:latin typeface="Segoe"/>
                <a:ea typeface="ＭＳ ゴシック"/>
              </a:rPr>
              <a:t>25.95</a:t>
            </a:r>
            <a:r>
              <a:rPr lang="en-US" sz="2000" b="0" i="0" u="none" strike="noStrike" baseline="0" smtClean="0">
                <a:latin typeface="Segoe"/>
                <a:ea typeface="ＭＳ ゴシック"/>
              </a:rPr>
              <a:t>. Cell K88 is updated.</a:t>
            </a:r>
          </a:p>
          <a:p>
            <a:pPr lvl="1">
              <a:buFont typeface="+mj-lt"/>
              <a:buAutoNum type="arabicPeriod" startAt="8"/>
            </a:pPr>
            <a:r>
              <a:rPr lang="en-US" sz="2000">
                <a:latin typeface="Segoe"/>
                <a:ea typeface="ＭＳ ゴシック"/>
              </a:rPr>
              <a:t>Select any cell in row </a:t>
            </a:r>
            <a:r>
              <a:rPr lang="en-US" sz="2000" b="1">
                <a:latin typeface="Segoe"/>
                <a:ea typeface="ＭＳ ゴシック"/>
              </a:rPr>
              <a:t>32</a:t>
            </a:r>
            <a:r>
              <a:rPr lang="en-US" sz="2000">
                <a:latin typeface="Times New Roman"/>
                <a:ea typeface="ＭＳ ゴシック"/>
              </a:rPr>
              <a:t>.</a:t>
            </a:r>
          </a:p>
          <a:p>
            <a:pPr lvl="1">
              <a:buAutoNum type="arabicPeriod" startAt="8"/>
            </a:pPr>
            <a:r>
              <a:rPr lang="en-US" sz="2000">
                <a:latin typeface="Segoe"/>
                <a:ea typeface="ＭＳ ゴシック"/>
              </a:rPr>
              <a:t>On the HOME tab, in the Cells group, click the </a:t>
            </a:r>
            <a:r>
              <a:rPr lang="en-US" sz="2000" b="1">
                <a:latin typeface="Segoe"/>
                <a:ea typeface="ＭＳ ゴシック"/>
              </a:rPr>
              <a:t>Delete</a:t>
            </a:r>
            <a:r>
              <a:rPr lang="en-US" sz="2000">
                <a:latin typeface="Segoe"/>
                <a:ea typeface="ＭＳ ゴシック"/>
              </a:rPr>
              <a:t> down arrow. In the menu, click </a:t>
            </a:r>
            <a:r>
              <a:rPr lang="en-US" sz="2000" b="1">
                <a:latin typeface="Segoe"/>
                <a:ea typeface="ＭＳ ゴシック"/>
              </a:rPr>
              <a:t>Delete Table Rows</a:t>
            </a:r>
            <a:r>
              <a:rPr lang="en-US" sz="2000">
                <a:latin typeface="Segoe"/>
                <a:ea typeface="ＭＳ ゴシック"/>
              </a:rPr>
              <a:t>. Row 32</a:t>
            </a:r>
            <a:r>
              <a:rPr lang="en-US" sz="2000" b="1">
                <a:latin typeface="Segoe"/>
                <a:ea typeface="ＭＳ ゴシック"/>
              </a:rPr>
              <a:t> </a:t>
            </a:r>
            <a:r>
              <a:rPr lang="en-US" sz="2000">
                <a:latin typeface="Segoe"/>
                <a:ea typeface="ＭＳ ゴシック"/>
              </a:rPr>
              <a:t>is deleted, and the table shrinks to fit.</a:t>
            </a:r>
          </a:p>
          <a:p>
            <a:pPr lvl="1">
              <a:buAutoNum type="arabicPeriod" startAt="8"/>
            </a:pPr>
            <a:r>
              <a:rPr lang="en-US" sz="2000">
                <a:latin typeface="Segoe"/>
                <a:ea typeface="ＭＳ ゴシック"/>
              </a:rPr>
              <a:t>Select any cell in column </a:t>
            </a:r>
            <a:r>
              <a:rPr lang="en-US" sz="2000" b="1">
                <a:latin typeface="Segoe"/>
                <a:ea typeface="ＭＳ ゴシック"/>
              </a:rPr>
              <a:t>I</a:t>
            </a:r>
            <a:r>
              <a:rPr lang="en-US" sz="2000">
                <a:latin typeface="Segoe"/>
                <a:ea typeface="ＭＳ ゴシック"/>
              </a:rPr>
              <a:t> (No. Sold).</a:t>
            </a:r>
          </a:p>
          <a:p>
            <a:pPr lvl="1">
              <a:buAutoNum type="arabicPeriod" startAt="8"/>
            </a:pPr>
            <a:r>
              <a:rPr lang="en-US" sz="2000">
                <a:latin typeface="Segoe"/>
                <a:ea typeface="ＭＳ ゴシック"/>
              </a:rPr>
              <a:t>On the HOME tab, in the Cells group, click the </a:t>
            </a:r>
            <a:r>
              <a:rPr lang="en-US" sz="2000" b="1">
                <a:latin typeface="Segoe"/>
                <a:ea typeface="ＭＳ ゴシック"/>
              </a:rPr>
              <a:t>Delete</a:t>
            </a:r>
            <a:r>
              <a:rPr lang="en-US" sz="2000">
                <a:latin typeface="Segoe"/>
                <a:ea typeface="ＭＳ ゴシック"/>
              </a:rPr>
              <a:t> down arrow, and then click </a:t>
            </a:r>
            <a:r>
              <a:rPr lang="en-US" sz="2000" b="1">
                <a:latin typeface="Segoe"/>
                <a:ea typeface="ＭＳ ゴシック"/>
              </a:rPr>
              <a:t>Delete Table Columns</a:t>
            </a:r>
            <a:r>
              <a:rPr lang="en-US" sz="2000">
                <a:latin typeface="Segoe"/>
                <a:ea typeface="ＭＳ ゴシック"/>
              </a:rPr>
              <a:t>. Column I is removed, and for the time being, #REF! errors are generated throughout the Total Sales column, which contain formulas that referred to No. Sold.</a:t>
            </a:r>
          </a:p>
          <a:p>
            <a:pPr lvl="1" rtl="0">
              <a:buAutoNum type="arabicPeriod" startAt="6"/>
            </a:pPr>
            <a:endParaRPr lang="en-US" sz="2000" b="1"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73</a:t>
            </a:fld>
            <a:endParaRPr lang="en-US" dirty="0"/>
          </a:p>
        </p:txBody>
      </p:sp>
    </p:spTree>
    <p:extLst>
      <p:ext uri="{BB962C8B-B14F-4D97-AF65-F5344CB8AC3E}">
        <p14:creationId xmlns:p14="http://schemas.microsoft.com/office/powerpoint/2010/main" val="26164345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and Remove Rows and Columns in a Table</a:t>
            </a:r>
          </a:p>
        </p:txBody>
      </p:sp>
      <p:sp>
        <p:nvSpPr>
          <p:cNvPr id="3" name="Text Placeholder 2"/>
          <p:cNvSpPr>
            <a:spLocks noGrp="1"/>
          </p:cNvSpPr>
          <p:nvPr>
            <p:ph type="body" idx="1"/>
          </p:nvPr>
        </p:nvSpPr>
        <p:spPr/>
        <p:txBody>
          <a:bodyPr/>
          <a:lstStyle/>
          <a:p>
            <a:pPr lvl="1" rtl="0">
              <a:buFont typeface="+mj-lt"/>
              <a:buAutoNum type="arabicPeriod" startAt="12"/>
            </a:pPr>
            <a:r>
              <a:rPr lang="en-US" b="0" i="0" u="none" strike="noStrike" baseline="0" smtClean="0">
                <a:latin typeface="Segoe"/>
                <a:ea typeface="ＭＳ ゴシック"/>
              </a:rPr>
              <a:t>With a cell in column </a:t>
            </a:r>
            <a:r>
              <a:rPr lang="en-US" b="1" i="0" u="none" strike="noStrike" baseline="0" smtClean="0">
                <a:latin typeface="Segoe"/>
                <a:ea typeface="ＭＳ ゴシック"/>
              </a:rPr>
              <a:t>I </a:t>
            </a:r>
            <a:r>
              <a:rPr lang="en-US" b="0" i="0" u="none" strike="noStrike" baseline="0" smtClean="0">
                <a:latin typeface="Segoe"/>
                <a:ea typeface="ＭＳ ゴシック"/>
              </a:rPr>
              <a:t>still selected, click the down arrow next to Insert in the Cells group, and in the menu, click </a:t>
            </a:r>
            <a:r>
              <a:rPr lang="en-US" b="1" i="0" u="none" strike="noStrike" baseline="0" smtClean="0">
                <a:latin typeface="Segoe"/>
                <a:ea typeface="ＭＳ ゴシック"/>
              </a:rPr>
              <a:t>Insert Table Columns to the Left</a:t>
            </a:r>
            <a:r>
              <a:rPr lang="en-US" b="0" i="0" u="none" strike="noStrike" baseline="0" smtClean="0">
                <a:latin typeface="Times New Roman"/>
                <a:ea typeface="ＭＳ ゴシック"/>
              </a:rPr>
              <a:t>.</a:t>
            </a:r>
          </a:p>
          <a:p>
            <a:pPr lvl="1" rtl="0">
              <a:buAutoNum type="arabicPeriod" startAt="12"/>
            </a:pPr>
            <a:r>
              <a:rPr lang="en-US" b="0" i="0" u="none" strike="noStrike" baseline="0" smtClean="0">
                <a:latin typeface="Segoe"/>
                <a:ea typeface="ＭＳ ゴシック"/>
              </a:rPr>
              <a:t>Change the header in cell </a:t>
            </a:r>
            <a:r>
              <a:rPr lang="en-US" b="1" i="0" u="none" strike="noStrike" baseline="0" smtClean="0">
                <a:latin typeface="Segoe"/>
                <a:ea typeface="ＭＳ ゴシック"/>
              </a:rPr>
              <a:t>I6</a:t>
            </a:r>
            <a:r>
              <a:rPr lang="en-US" b="0" i="0" u="none" strike="noStrike" baseline="0" smtClean="0">
                <a:latin typeface="Segoe"/>
                <a:ea typeface="ＭＳ ゴシック"/>
              </a:rPr>
              <a:t> to read </a:t>
            </a:r>
            <a:r>
              <a:rPr lang="en-US" b="1" i="0" u="none" strike="noStrike" baseline="0" smtClean="0">
                <a:latin typeface="Segoe"/>
                <a:ea typeface="ＭＳ ゴシック"/>
              </a:rPr>
              <a:t>No. Sold</a:t>
            </a:r>
            <a:r>
              <a:rPr lang="en-US" b="0" i="0" u="none" strike="noStrike" baseline="0" smtClean="0">
                <a:latin typeface="Times New Roman"/>
                <a:ea typeface="ＭＳ ゴシック"/>
              </a:rPr>
              <a:t>.</a:t>
            </a:r>
          </a:p>
          <a:p>
            <a:pPr lvl="1" rtl="0">
              <a:buAutoNum type="arabicPeriod" startAt="12"/>
            </a:pPr>
            <a:r>
              <a:rPr lang="en-US" b="0" i="0" u="none" strike="noStrike" baseline="0" smtClean="0">
                <a:latin typeface="Segoe"/>
                <a:ea typeface="ＭＳ ゴシック"/>
              </a:rPr>
              <a:t>Click cell </a:t>
            </a:r>
            <a:r>
              <a:rPr lang="en-US" b="1" i="0" u="none" strike="noStrike" baseline="0" smtClean="0">
                <a:latin typeface="Segoe"/>
                <a:ea typeface="ＭＳ ゴシック"/>
              </a:rPr>
              <a:t>I7</a:t>
            </a:r>
            <a:r>
              <a:rPr lang="en-US" b="0" i="0" u="none" strike="noStrike" baseline="0" smtClean="0">
                <a:latin typeface="Segoe"/>
                <a:ea typeface="ＭＳ ゴシック"/>
              </a:rPr>
              <a:t> and enter the formula </a:t>
            </a:r>
            <a:r>
              <a:rPr lang="en-US" b="1" i="0" u="none" strike="noStrike" baseline="0" smtClean="0">
                <a:latin typeface="Segoe"/>
                <a:ea typeface="ＭＳ ゴシック"/>
              </a:rPr>
              <a:t>=[Items on Hand]-[Items Remaining]</a:t>
            </a:r>
            <a:r>
              <a:rPr lang="en-US" b="0" i="0" u="none" strike="noStrike" baseline="0" smtClean="0">
                <a:latin typeface="Segoe"/>
                <a:ea typeface="ＭＳ ゴシック"/>
              </a:rPr>
              <a:t>. Use the “IntelliSense” menus when you type each left bracket </a:t>
            </a:r>
            <a:r>
              <a:rPr lang="en-US" b="1" i="0" u="none" strike="noStrike" baseline="0" smtClean="0">
                <a:latin typeface="Segoe"/>
                <a:ea typeface="ＭＳ ゴシック"/>
              </a:rPr>
              <a:t>[</a:t>
            </a:r>
            <a:r>
              <a:rPr lang="en-US" b="0" i="0" u="none" strike="noStrike" baseline="0" smtClean="0">
                <a:latin typeface="Segoe"/>
                <a:ea typeface="ＭＳ ゴシック"/>
              </a:rPr>
              <a:t> to expedite your entry. Notice when you press </a:t>
            </a:r>
            <a:r>
              <a:rPr lang="en-US" b="1" i="0" u="none" strike="noStrike" baseline="0" smtClean="0">
                <a:latin typeface="Segoe"/>
                <a:ea typeface="ＭＳ ゴシック"/>
              </a:rPr>
              <a:t>Enter</a:t>
            </a:r>
            <a:r>
              <a:rPr lang="en-US" b="0" i="0" u="none" strike="noStrike" baseline="0" smtClean="0">
                <a:latin typeface="Segoe"/>
                <a:ea typeface="ＭＳ ゴシック"/>
              </a:rPr>
              <a:t> that Excel automatically copies the formula down the remainder of the column. You normally don’t have to do this manually for a table.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74</a:t>
            </a:fld>
            <a:endParaRPr lang="en-US" dirty="0"/>
          </a:p>
        </p:txBody>
      </p:sp>
    </p:spTree>
    <p:extLst>
      <p:ext uri="{BB962C8B-B14F-4D97-AF65-F5344CB8AC3E}">
        <p14:creationId xmlns:p14="http://schemas.microsoft.com/office/powerpoint/2010/main" val="13174529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and Remove Rows and Columns in a Table</a:t>
            </a:r>
          </a:p>
        </p:txBody>
      </p:sp>
      <p:sp>
        <p:nvSpPr>
          <p:cNvPr id="3" name="Text Placeholder 2"/>
          <p:cNvSpPr>
            <a:spLocks noGrp="1"/>
          </p:cNvSpPr>
          <p:nvPr>
            <p:ph type="body" idx="1"/>
          </p:nvPr>
        </p:nvSpPr>
        <p:spPr/>
        <p:txBody>
          <a:bodyPr/>
          <a:lstStyle/>
          <a:p>
            <a:pPr lvl="1" rtl="0">
              <a:buFont typeface="+mj-lt"/>
              <a:buAutoNum type="arabicPeriod" startAt="15"/>
            </a:pPr>
            <a:r>
              <a:rPr lang="en-US" b="0" i="0" u="none" strike="noStrike" baseline="0" smtClean="0">
                <a:latin typeface="Segoe"/>
                <a:ea typeface="ＭＳ ゴシック"/>
              </a:rPr>
              <a:t>Click cell </a:t>
            </a:r>
            <a:r>
              <a:rPr lang="en-US" b="1" i="0" u="none" strike="noStrike" baseline="0" smtClean="0">
                <a:latin typeface="Segoe"/>
                <a:ea typeface="ＭＳ ゴシック"/>
              </a:rPr>
              <a:t>K7</a:t>
            </a:r>
            <a:r>
              <a:rPr lang="en-US" b="0" i="0" u="none" strike="noStrike" baseline="0" smtClean="0">
                <a:latin typeface="Segoe"/>
                <a:ea typeface="ＭＳ ゴシック"/>
              </a:rPr>
              <a:t> and enter the formula </a:t>
            </a:r>
            <a:r>
              <a:rPr lang="en-US" b="1" i="0" u="none" strike="noStrike" baseline="0" smtClean="0">
                <a:latin typeface="Segoe"/>
                <a:ea typeface="ＭＳ ゴシック"/>
              </a:rPr>
              <a:t>=[No. Sold]*[Item Price]</a:t>
            </a:r>
            <a:r>
              <a:rPr lang="en-US" b="0" i="0" u="none" strike="noStrike" baseline="0" smtClean="0">
                <a:latin typeface="Segoe"/>
                <a:ea typeface="ＭＳ ゴシック"/>
              </a:rPr>
              <a:t>. This time when you press </a:t>
            </a:r>
            <a:r>
              <a:rPr lang="en-US" b="1" i="0" u="none" strike="noStrike" baseline="0" smtClean="0">
                <a:latin typeface="Segoe"/>
                <a:ea typeface="ＭＳ ゴシック"/>
              </a:rPr>
              <a:t>Enter</a:t>
            </a:r>
            <a:r>
              <a:rPr lang="en-US" b="0" i="0" u="none" strike="noStrike" baseline="0" smtClean="0">
                <a:latin typeface="Segoe"/>
                <a:ea typeface="ＭＳ ゴシック"/>
              </a:rPr>
              <a:t>, Excel does </a:t>
            </a:r>
            <a:r>
              <a:rPr lang="en-US" b="0" i="1" u="none" strike="noStrike" baseline="0" smtClean="0">
                <a:latin typeface="Segoe"/>
                <a:ea typeface="ＭＳ ゴシック"/>
              </a:rPr>
              <a:t>not</a:t>
            </a:r>
            <a:r>
              <a:rPr lang="en-US" b="0" i="0" u="none" strike="noStrike" baseline="0" smtClean="0">
                <a:latin typeface="Segoe"/>
                <a:ea typeface="ＭＳ ゴシック"/>
              </a:rPr>
              <a:t> fill the formula down the column, because it will not auto-fill over non-blank cells.</a:t>
            </a:r>
          </a:p>
          <a:p>
            <a:pPr lvl="1" rtl="0">
              <a:buAutoNum type="arabicPeriod" startAt="15"/>
            </a:pPr>
            <a:r>
              <a:rPr lang="en-US" b="0" i="0" u="none" strike="noStrike" baseline="0" smtClean="0">
                <a:latin typeface="Segoe"/>
                <a:ea typeface="ＭＳ ゴシック"/>
              </a:rPr>
              <a:t>Fill the new Total Sales formula down to row </a:t>
            </a:r>
            <a:r>
              <a:rPr lang="en-US" b="1" i="0" u="none" strike="noStrike" baseline="0" smtClean="0">
                <a:latin typeface="Segoe"/>
                <a:ea typeface="ＭＳ ゴシック"/>
              </a:rPr>
              <a:t>93</a:t>
            </a:r>
            <a:r>
              <a:rPr lang="en-US" b="0" i="0" u="none" strike="noStrike" baseline="0" smtClean="0">
                <a:latin typeface="Segoe"/>
                <a:ea typeface="ＭＳ ゴシック"/>
              </a:rPr>
              <a:t>, making sure to stop short of the total row. The grand total formula in cell </a:t>
            </a:r>
            <a:r>
              <a:rPr lang="en-US" b="0" i="0" u="none" strike="noStrike" baseline="0" smtClean="0">
                <a:latin typeface="SymbolProp BT"/>
                <a:ea typeface="ＭＳ ゴシック"/>
              </a:rPr>
              <a:t>K94</a:t>
            </a:r>
            <a:r>
              <a:rPr lang="en-US" b="0" i="0" u="none" strike="noStrike" baseline="0" smtClean="0">
                <a:latin typeface="Segoe"/>
                <a:ea typeface="ＭＳ ゴシック"/>
              </a:rPr>
              <a:t> is now fixed.</a:t>
            </a:r>
          </a:p>
          <a:p>
            <a:pPr lvl="1" rtl="0">
              <a:buAutoNum type="arabicPeriod" startAt="15"/>
            </a:pPr>
            <a:r>
              <a:rPr lang="en-US" b="0" i="0" u="none" strike="noStrike" baseline="0" smtClean="0">
                <a:latin typeface="Segoe"/>
                <a:ea typeface="ＭＳ ゴシック"/>
              </a:rPr>
              <a:t>Click cell </a:t>
            </a:r>
            <a:r>
              <a:rPr lang="en-US" b="1" i="0" u="none" strike="noStrike" baseline="0" smtClean="0">
                <a:latin typeface="Segoe"/>
                <a:ea typeface="ＭＳ ゴシック"/>
              </a:rPr>
              <a:t>L7</a:t>
            </a:r>
            <a:r>
              <a:rPr lang="en-US" b="0" i="0" u="none" strike="noStrike" baseline="0" smtClean="0">
                <a:latin typeface="Segoe"/>
                <a:ea typeface="ＭＳ ゴシック"/>
              </a:rPr>
              <a:t>, outside the table.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75</a:t>
            </a:fld>
            <a:endParaRPr lang="en-US" dirty="0"/>
          </a:p>
        </p:txBody>
      </p:sp>
    </p:spTree>
    <p:extLst>
      <p:ext uri="{BB962C8B-B14F-4D97-AF65-F5344CB8AC3E}">
        <p14:creationId xmlns:p14="http://schemas.microsoft.com/office/powerpoint/2010/main" val="41152407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and Remove Rows and Columns in a Table</a:t>
            </a:r>
          </a:p>
        </p:txBody>
      </p:sp>
      <p:sp>
        <p:nvSpPr>
          <p:cNvPr id="3" name="Text Placeholder 2"/>
          <p:cNvSpPr>
            <a:spLocks noGrp="1"/>
          </p:cNvSpPr>
          <p:nvPr>
            <p:ph type="body" idx="1"/>
          </p:nvPr>
        </p:nvSpPr>
        <p:spPr/>
        <p:txBody>
          <a:bodyPr/>
          <a:lstStyle/>
          <a:p>
            <a:pPr lvl="1" rtl="0">
              <a:buFont typeface="+mj-lt"/>
              <a:buAutoNum type="arabicPeriod" startAt="18"/>
            </a:pPr>
            <a:r>
              <a:rPr lang="en-US" sz="2000" b="0" i="0" u="none" strike="noStrike" baseline="0" smtClean="0">
                <a:latin typeface="Segoe"/>
                <a:ea typeface="ＭＳ ゴシック"/>
              </a:rPr>
              <a:t>Enter the formula </a:t>
            </a:r>
            <a:r>
              <a:rPr lang="en-US" sz="2000" b="1" i="0" u="none" strike="noStrike" baseline="0" smtClean="0">
                <a:latin typeface="Segoe"/>
                <a:ea typeface="ＭＳ ゴシック"/>
              </a:rPr>
              <a:t>=[Total Sales]/AVERAGE([Total Sales])</a:t>
            </a:r>
            <a:r>
              <a:rPr lang="en-US" sz="2000" b="0" i="0" u="none" strike="noStrike" baseline="0" smtClean="0">
                <a:latin typeface="Segoe"/>
                <a:ea typeface="ＭＳ ゴシック"/>
              </a:rPr>
              <a:t>. Notice you </a:t>
            </a:r>
            <a:br>
              <a:rPr lang="en-US" sz="2000" b="0" i="0" u="none" strike="noStrike" baseline="0" smtClean="0">
                <a:latin typeface="Segoe"/>
                <a:ea typeface="ＭＳ ゴシック"/>
              </a:rPr>
            </a:br>
            <a:r>
              <a:rPr lang="en-US" sz="2000" b="0" i="0" u="none" strike="noStrike" baseline="0" smtClean="0">
                <a:latin typeface="Segoe"/>
                <a:ea typeface="ＭＳ ゴシック"/>
              </a:rPr>
              <a:t>don’t get the </a:t>
            </a:r>
            <a:br>
              <a:rPr lang="en-US" sz="2000" b="0" i="0" u="none" strike="noStrike" baseline="0" smtClean="0">
                <a:latin typeface="Segoe"/>
                <a:ea typeface="ＭＳ ゴシック"/>
              </a:rPr>
            </a:br>
            <a:r>
              <a:rPr lang="en-US" sz="2000" b="0" i="0" u="none" strike="noStrike" baseline="0" smtClean="0">
                <a:latin typeface="Segoe"/>
                <a:ea typeface="ＭＳ ゴシック"/>
              </a:rPr>
              <a:t>“IntelliSense” </a:t>
            </a:r>
            <a:br>
              <a:rPr lang="en-US" sz="2000" b="0" i="0" u="none" strike="noStrike" baseline="0" smtClean="0">
                <a:latin typeface="Segoe"/>
                <a:ea typeface="ＭＳ ゴシック"/>
              </a:rPr>
            </a:br>
            <a:r>
              <a:rPr lang="en-US" sz="2000" b="0" i="0" u="none" strike="noStrike" baseline="0" smtClean="0">
                <a:latin typeface="Segoe"/>
                <a:ea typeface="ＭＳ ゴシック"/>
              </a:rPr>
              <a:t>menus this </a:t>
            </a:r>
            <a:br>
              <a:rPr lang="en-US" sz="2000" b="0" i="0" u="none" strike="noStrike" baseline="0" smtClean="0">
                <a:latin typeface="Segoe"/>
                <a:ea typeface="ＭＳ ゴシック"/>
              </a:rPr>
            </a:br>
            <a:r>
              <a:rPr lang="en-US" sz="2000" b="0" i="0" u="none" strike="noStrike" baseline="0" smtClean="0">
                <a:latin typeface="Segoe"/>
                <a:ea typeface="ＭＳ ゴシック"/>
              </a:rPr>
              <a:t>time, because </a:t>
            </a:r>
            <a:br>
              <a:rPr lang="en-US" sz="2000" b="0" i="0" u="none" strike="noStrike" baseline="0" smtClean="0">
                <a:latin typeface="Segoe"/>
                <a:ea typeface="ＭＳ ゴシック"/>
              </a:rPr>
            </a:br>
            <a:r>
              <a:rPr lang="en-US" sz="2000" b="0" i="0" u="none" strike="noStrike" baseline="0" smtClean="0">
                <a:latin typeface="Segoe"/>
                <a:ea typeface="ＭＳ ゴシック"/>
              </a:rPr>
              <a:t>the cell </a:t>
            </a:r>
            <a:br>
              <a:rPr lang="en-US" sz="2000" b="0" i="0" u="none" strike="noStrike" baseline="0" smtClean="0">
                <a:latin typeface="Segoe"/>
                <a:ea typeface="ＭＳ ゴシック"/>
              </a:rPr>
            </a:br>
            <a:r>
              <a:rPr lang="en-US" sz="2000" b="0" i="0" u="none" strike="noStrike" baseline="0" smtClean="0">
                <a:latin typeface="Segoe"/>
                <a:ea typeface="ＭＳ ゴシック"/>
              </a:rPr>
              <a:t>pointer is not </a:t>
            </a:r>
            <a:br>
              <a:rPr lang="en-US" sz="2000" b="0" i="0" u="none" strike="noStrike" baseline="0" smtClean="0">
                <a:latin typeface="Segoe"/>
                <a:ea typeface="ＭＳ ゴシック"/>
              </a:rPr>
            </a:br>
            <a:r>
              <a:rPr lang="en-US" sz="2000" b="0" i="0" u="none" strike="noStrike" baseline="0" smtClean="0">
                <a:latin typeface="Segoe"/>
                <a:ea typeface="ＭＳ ゴシック"/>
              </a:rPr>
              <a:t>inside the </a:t>
            </a:r>
            <a:br>
              <a:rPr lang="en-US" sz="2000" b="0" i="0" u="none" strike="noStrike" baseline="0" smtClean="0">
                <a:latin typeface="Segoe"/>
                <a:ea typeface="ＭＳ ゴシック"/>
              </a:rPr>
            </a:br>
            <a:r>
              <a:rPr lang="en-US" sz="2000" b="0" i="0" u="none" strike="noStrike" baseline="0" smtClean="0">
                <a:latin typeface="Segoe"/>
                <a:ea typeface="ＭＳ ゴシック"/>
              </a:rPr>
              <a:t>table. After </a:t>
            </a:r>
            <a:br>
              <a:rPr lang="en-US" sz="2000" b="0" i="0" u="none" strike="noStrike" baseline="0" smtClean="0">
                <a:latin typeface="Segoe"/>
                <a:ea typeface="ＭＳ ゴシック"/>
              </a:rPr>
            </a:br>
            <a:r>
              <a:rPr lang="en-US" sz="2000" b="0" i="0" u="none" strike="noStrike" baseline="0" smtClean="0">
                <a:latin typeface="Segoe"/>
                <a:ea typeface="ＭＳ ゴシック"/>
              </a:rPr>
              <a:t>you press </a:t>
            </a:r>
            <a:br>
              <a:rPr lang="en-US" sz="2000" b="0" i="0" u="none" strike="noStrike" baseline="0" smtClean="0">
                <a:latin typeface="Segoe"/>
                <a:ea typeface="ＭＳ ゴシック"/>
              </a:rPr>
            </a:br>
            <a:r>
              <a:rPr lang="en-US" sz="2000" b="1" i="0" u="none" strike="noStrike" baseline="0" smtClean="0">
                <a:latin typeface="Segoe"/>
                <a:ea typeface="ＭＳ ゴシック"/>
              </a:rPr>
              <a:t>Enter</a:t>
            </a:r>
            <a:r>
              <a:rPr lang="en-US" sz="2000" b="0" i="0" u="none" strike="noStrike" baseline="0" smtClean="0">
                <a:latin typeface="Segoe"/>
                <a:ea typeface="ＭＳ ゴシック"/>
              </a:rPr>
              <a:t>, Excel not only creates the formula but extends the table one column to the right, and copies the formula down the entire column L. For now, Excel gives the new column the temporary name </a:t>
            </a:r>
            <a:r>
              <a:rPr lang="en-US" sz="2000" b="0" i="1" u="none" strike="noStrike" baseline="0" smtClean="0">
                <a:latin typeface="Segoe"/>
                <a:ea typeface="ＭＳ ゴシック"/>
              </a:rPr>
              <a:t>Column1</a:t>
            </a:r>
            <a:r>
              <a:rPr lang="en-US" sz="2000" b="0" i="0" u="none" strike="noStrike" baseline="0" smtClean="0">
                <a:latin typeface="Segoe"/>
                <a:ea typeface="ＭＳ ゴシック"/>
              </a:rPr>
              <a:t>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76</a:t>
            </a:fld>
            <a:endParaRPr lang="en-US" dirty="0"/>
          </a:p>
        </p:txBody>
      </p:sp>
      <p:pic>
        <p:nvPicPr>
          <p:cNvPr id="7" name="Picture 6" descr="09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4359" y="2084040"/>
            <a:ext cx="5680810" cy="2881571"/>
          </a:xfrm>
          <a:prstGeom prst="rect">
            <a:avLst/>
          </a:prstGeom>
        </p:spPr>
      </p:pic>
    </p:spTree>
    <p:extLst>
      <p:ext uri="{BB962C8B-B14F-4D97-AF65-F5344CB8AC3E}">
        <p14:creationId xmlns:p14="http://schemas.microsoft.com/office/powerpoint/2010/main" val="13397564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Add and Remove Rows and Columns in a Table</a:t>
            </a:r>
          </a:p>
        </p:txBody>
      </p:sp>
      <p:sp>
        <p:nvSpPr>
          <p:cNvPr id="3" name="Text Placeholder 2"/>
          <p:cNvSpPr>
            <a:spLocks noGrp="1"/>
          </p:cNvSpPr>
          <p:nvPr>
            <p:ph type="body" idx="1"/>
          </p:nvPr>
        </p:nvSpPr>
        <p:spPr/>
        <p:txBody>
          <a:bodyPr/>
          <a:lstStyle/>
          <a:p>
            <a:pPr lvl="1" rtl="0">
              <a:buFont typeface="+mj-lt"/>
              <a:buAutoNum type="arabicPeriod" startAt="19"/>
            </a:pPr>
            <a:r>
              <a:rPr lang="en-US" b="0" i="0" u="none" strike="noStrike" baseline="0" smtClean="0">
                <a:solidFill>
                  <a:srgbClr val="000000"/>
                </a:solidFill>
                <a:latin typeface="Segoe"/>
                <a:ea typeface="ＭＳ ゴシック"/>
              </a:rPr>
              <a:t>Rename the new column </a:t>
            </a:r>
            <a:r>
              <a:rPr lang="en-US" b="1" i="0" u="none" strike="noStrike" baseline="0" smtClean="0">
                <a:solidFill>
                  <a:srgbClr val="000000"/>
                </a:solidFill>
                <a:latin typeface="Segoe"/>
                <a:ea typeface="ＭＳ ゴシック"/>
              </a:rPr>
              <a:t>% of Avg.</a:t>
            </a:r>
          </a:p>
          <a:p>
            <a:pPr lvl="1" rtl="0">
              <a:buAutoNum type="arabicPeriod" startAt="19"/>
            </a:pPr>
            <a:r>
              <a:rPr lang="en-US" b="0" i="0" u="none" strike="noStrike" baseline="0" smtClean="0">
                <a:latin typeface="Segoe"/>
                <a:ea typeface="ＭＳ ゴシック"/>
              </a:rPr>
              <a:t>Select cell range </a:t>
            </a:r>
            <a:r>
              <a:rPr lang="en-US" b="1" i="0" u="none" strike="noStrike" baseline="0" smtClean="0">
                <a:latin typeface="Segoe"/>
                <a:ea typeface="ＭＳ ゴシック"/>
              </a:rPr>
              <a:t>L7:L93</a:t>
            </a:r>
            <a:r>
              <a:rPr lang="en-US" b="0" i="0" u="none" strike="noStrike" baseline="0" smtClean="0">
                <a:latin typeface="Segoe"/>
                <a:ea typeface="ＭＳ ゴシック"/>
              </a:rPr>
              <a:t> and give the range a percent style. Excel does not automatically copy custom cell styles down a column, so you must select the range manually first. Note how Excel has moved the last column’s boldfaced format from Total Sales to % of Avg.</a:t>
            </a:r>
          </a:p>
          <a:p>
            <a:pPr lvl="1" rtl="0">
              <a:buAutoNum type="arabicPeriod" startAt="19"/>
            </a:pPr>
            <a:r>
              <a:rPr lang="en-US" b="0" i="0" u="none" strike="noStrike" baseline="0" smtClean="0">
                <a:latin typeface="Segoe"/>
                <a:ea typeface="ＭＳ ゴシック"/>
              </a:rPr>
              <a:t>Click any cell in </a:t>
            </a:r>
            <a:r>
              <a:rPr lang="en-US" b="1" i="0" u="none" strike="noStrike" baseline="0" smtClean="0">
                <a:latin typeface="Segoe"/>
                <a:ea typeface="ＭＳ ゴシック"/>
              </a:rPr>
              <a:t>% of Avg.</a:t>
            </a:r>
            <a:r>
              <a:rPr lang="en-US" b="0" i="0" u="none" strike="noStrike" baseline="0" smtClean="0">
                <a:latin typeface="Segoe"/>
                <a:ea typeface="ＭＳ ゴシック"/>
              </a:rPr>
              <a:t>, and then click the down arrow next to </a:t>
            </a:r>
            <a:r>
              <a:rPr lang="en-US" b="1" i="0" u="none" strike="noStrike" baseline="0" smtClean="0">
                <a:latin typeface="Segoe"/>
                <a:ea typeface="ＭＳ ゴシック"/>
              </a:rPr>
              <a:t>Delete</a:t>
            </a:r>
            <a:r>
              <a:rPr lang="en-US" b="0" i="0" u="none" strike="noStrike" baseline="0" smtClean="0">
                <a:latin typeface="Segoe"/>
                <a:ea typeface="ＭＳ ゴシック"/>
              </a:rPr>
              <a:t>. Click </a:t>
            </a:r>
            <a:r>
              <a:rPr lang="en-US" b="1" i="0" u="none" strike="noStrike" baseline="0" smtClean="0">
                <a:latin typeface="Segoe"/>
                <a:ea typeface="ＭＳ ゴシック"/>
              </a:rPr>
              <a:t>Delete Table Columns</a:t>
            </a:r>
            <a:r>
              <a:rPr lang="en-US" b="0" i="0" u="none" strike="noStrike" baseline="0" smtClean="0">
                <a:latin typeface="Segoe"/>
                <a:ea typeface="ＭＳ ゴシック"/>
              </a:rPr>
              <a:t>. As the appended column disappears, the boldfacing is returned to Total Sales.</a:t>
            </a:r>
          </a:p>
          <a:p>
            <a:pPr lvl="0" rtl="0"/>
            <a:r>
              <a:rPr lang="en-US" b="1" i="0" u="none" strike="noStrike" baseline="0" smtClean="0">
                <a:latin typeface="Segoe"/>
                <a:ea typeface="ＭＳ ゴシック"/>
              </a:rPr>
              <a:t>SAVE</a:t>
            </a:r>
            <a:r>
              <a:rPr lang="en-US" b="0" i="0" u="none" strike="noStrike" baseline="0" smtClean="0">
                <a:latin typeface="Segoe"/>
                <a:ea typeface="ＭＳ ゴシック"/>
              </a:rPr>
              <a:t> the workbook and leave it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77</a:t>
            </a:fld>
            <a:endParaRPr lang="en-US" dirty="0"/>
          </a:p>
        </p:txBody>
      </p:sp>
    </p:spTree>
    <p:extLst>
      <p:ext uri="{BB962C8B-B14F-4D97-AF65-F5344CB8AC3E}">
        <p14:creationId xmlns:p14="http://schemas.microsoft.com/office/powerpoint/2010/main" val="25197334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Filter Records in a Table</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GET READY.</a:t>
            </a:r>
            <a:r>
              <a:rPr lang="en-US" sz="2000" b="0" i="0" u="none" strike="noStrike" baseline="0" smtClean="0">
                <a:latin typeface="Segoe"/>
                <a:ea typeface="ＭＳ ゴシック"/>
              </a:rPr>
              <a:t> </a:t>
            </a:r>
            <a:r>
              <a:rPr lang="en-US" sz="2000" b="1" i="0" u="none" strike="noStrike" baseline="0" smtClean="0">
                <a:latin typeface="Segoe"/>
                <a:ea typeface="ＭＳ ゴシック"/>
              </a:rPr>
              <a:t>USE</a:t>
            </a:r>
            <a:r>
              <a:rPr lang="en-US" sz="2000" b="0" i="0" u="none" strike="noStrike" baseline="0" smtClean="0">
                <a:latin typeface="Segoe"/>
                <a:ea typeface="ＭＳ ゴシック"/>
              </a:rPr>
              <a:t> the workbook from the previous exercise.</a:t>
            </a:r>
          </a:p>
          <a:p>
            <a:pPr lvl="1" rtl="0"/>
            <a:r>
              <a:rPr lang="en-US" sz="2000" b="0" i="0" u="none" strike="noStrike" baseline="0" smtClean="0">
                <a:latin typeface="Segoe"/>
                <a:ea typeface="ＭＳ ゴシック"/>
              </a:rPr>
              <a:t>In the August Sales worksheet, click the down arrow beside </a:t>
            </a:r>
            <a:r>
              <a:rPr lang="en-US" sz="2000" b="1" i="0" u="none" strike="noStrike" baseline="0" smtClean="0">
                <a:latin typeface="Segoe"/>
                <a:ea typeface="ＭＳ ゴシック"/>
              </a:rPr>
              <a:t>Total Sales</a:t>
            </a:r>
            <a:r>
              <a:rPr lang="en-US" sz="2000" b="0" i="0" u="none" strike="noStrike" baseline="0" smtClean="0">
                <a:latin typeface="Times New Roman"/>
                <a:ea typeface="ＭＳ ゴシック"/>
              </a:rPr>
              <a:t>.</a:t>
            </a:r>
          </a:p>
          <a:p>
            <a:pPr lvl="1" rtl="0"/>
            <a:r>
              <a:rPr lang="en-US" sz="2000" b="0" i="0" u="none" strike="noStrike" baseline="0" smtClean="0">
                <a:latin typeface="Segoe"/>
                <a:ea typeface="ＭＳ ゴシック"/>
              </a:rPr>
              <a:t>In the menu (below), click </a:t>
            </a:r>
            <a:r>
              <a:rPr lang="en-US" sz="2000" b="1" i="0" u="none" strike="noStrike" baseline="0" smtClean="0">
                <a:latin typeface="Segoe"/>
                <a:ea typeface="ＭＳ ゴシック"/>
              </a:rPr>
              <a:t>Number Filters</a:t>
            </a:r>
            <a:r>
              <a:rPr lang="en-US" sz="2000" b="0" i="0" u="none" strike="noStrike" baseline="0" smtClean="0">
                <a:latin typeface="Segoe"/>
                <a:ea typeface="ＭＳ ゴシック"/>
              </a:rPr>
              <a:t>, and then click </a:t>
            </a:r>
            <a:r>
              <a:rPr lang="en-US" sz="2000" b="1" i="0" u="none" strike="noStrike" baseline="0" smtClean="0">
                <a:latin typeface="Segoe"/>
                <a:ea typeface="ＭＳ ゴシック"/>
              </a:rPr>
              <a:t>Top 10</a:t>
            </a:r>
            <a:r>
              <a:rPr lang="en-US" sz="2000" b="0" i="0" u="none" strike="noStrike" baseline="0" smtClean="0">
                <a:solidFill>
                  <a:srgbClr val="000000"/>
                </a:solidFill>
                <a:latin typeface="Segoe"/>
                <a:ea typeface="ＭＳ ゴシック"/>
              </a:rPr>
              <a:t>. The Top 10 AutoFilter dialog box appears.</a:t>
            </a:r>
            <a:endParaRPr lang="en-US" sz="20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78</a:t>
            </a:fld>
            <a:endParaRPr lang="en-US" dirty="0"/>
          </a:p>
        </p:txBody>
      </p:sp>
      <p:pic>
        <p:nvPicPr>
          <p:cNvPr id="7" name="Picture 6" descr="09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337080"/>
            <a:ext cx="5722263" cy="2902597"/>
          </a:xfrm>
          <a:prstGeom prst="rect">
            <a:avLst/>
          </a:prstGeom>
        </p:spPr>
      </p:pic>
    </p:spTree>
    <p:extLst>
      <p:ext uri="{BB962C8B-B14F-4D97-AF65-F5344CB8AC3E}">
        <p14:creationId xmlns:p14="http://schemas.microsoft.com/office/powerpoint/2010/main" val="38319721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Filter Records in a Table</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srgbClr val="000000"/>
                </a:solidFill>
                <a:latin typeface="Segoe"/>
                <a:ea typeface="ＭＳ ゴシック"/>
              </a:rPr>
              <a:t>Leave the choices set at </a:t>
            </a:r>
            <a:r>
              <a:rPr lang="en-US" b="1" i="0" u="none" strike="noStrike" baseline="0" smtClean="0">
                <a:solidFill>
                  <a:srgbClr val="000000"/>
                </a:solidFill>
                <a:latin typeface="Segoe"/>
                <a:ea typeface="ＭＳ ゴシック"/>
              </a:rPr>
              <a:t>Top 10 items</a:t>
            </a:r>
            <a:r>
              <a:rPr lang="en-US" b="0" i="0" u="none" strike="noStrike" baseline="0" smtClean="0">
                <a:solidFill>
                  <a:srgbClr val="000000"/>
                </a:solidFill>
                <a:latin typeface="Segoe"/>
                <a:ea typeface="ＭＳ ゴシック"/>
              </a:rPr>
              <a:t>, and then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The table is filtered down to the 10 items with the highest sales.</a:t>
            </a:r>
          </a:p>
          <a:p>
            <a:pPr lvl="0" rtl="0"/>
            <a:r>
              <a:rPr lang="en-US" b="1" i="0" u="none" strike="noStrike" baseline="0" smtClean="0">
                <a:latin typeface="Segoe"/>
                <a:ea typeface="ＭＳ ゴシック"/>
              </a:rPr>
              <a:t>SAVE</a:t>
            </a:r>
            <a:r>
              <a:rPr lang="en-US" b="0" i="0" u="none" strike="noStrike" baseline="0" smtClean="0">
                <a:solidFill>
                  <a:srgbClr val="000000"/>
                </a:solidFill>
                <a:latin typeface="Segoe"/>
                <a:ea typeface="ＭＳ ゴシック"/>
              </a:rPr>
              <a:t> and </a:t>
            </a:r>
            <a:r>
              <a:rPr lang="en-US" b="1" i="0" u="none" strike="noStrike" baseline="0" smtClean="0">
                <a:solidFill>
                  <a:srgbClr val="000000"/>
                </a:solidFill>
                <a:latin typeface="Segoe"/>
                <a:ea typeface="ＭＳ ゴシック"/>
              </a:rPr>
              <a:t>CLOSE</a:t>
            </a:r>
            <a:r>
              <a:rPr lang="en-US" b="0" i="0" u="none" strike="noStrike" baseline="0" smtClean="0">
                <a:solidFill>
                  <a:srgbClr val="000000"/>
                </a:solidFill>
                <a:latin typeface="Segoe"/>
                <a:ea typeface="ＭＳ ゴシック"/>
              </a:rPr>
              <a:t> the workbook and leave Excel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79</a:t>
            </a:fld>
            <a:endParaRPr lang="en-US" dirty="0"/>
          </a:p>
        </p:txBody>
      </p:sp>
    </p:spTree>
    <p:extLst>
      <p:ext uri="{BB962C8B-B14F-4D97-AF65-F5344CB8AC3E}">
        <p14:creationId xmlns:p14="http://schemas.microsoft.com/office/powerpoint/2010/main" val="469792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Open a Non-Native File Directly in Excel</a:t>
            </a:r>
            <a:endParaRPr lang="en-US"/>
          </a:p>
        </p:txBody>
      </p:sp>
      <p:sp>
        <p:nvSpPr>
          <p:cNvPr id="3" name="Content Placeholder 2"/>
          <p:cNvSpPr>
            <a:spLocks noGrp="1"/>
          </p:cNvSpPr>
          <p:nvPr>
            <p:ph idx="1"/>
          </p:nvPr>
        </p:nvSpPr>
        <p:spPr/>
        <p:txBody>
          <a:bodyPr/>
          <a:lstStyle/>
          <a:p>
            <a:pPr lvl="1">
              <a:buFont typeface="+mj-lt"/>
              <a:buAutoNum type="arabicPeriod" startAt="8"/>
            </a:pPr>
            <a:r>
              <a:rPr lang="en-US" sz="2000">
                <a:latin typeface="Segoe"/>
                <a:ea typeface="ＭＳ ゴシック"/>
              </a:rPr>
              <a:t>In the Import Data dialog box that </a:t>
            </a:r>
            <a:br>
              <a:rPr lang="en-US" sz="2000">
                <a:latin typeface="Segoe"/>
                <a:ea typeface="ＭＳ ゴシック"/>
              </a:rPr>
            </a:br>
            <a:r>
              <a:rPr lang="en-US" sz="2000">
                <a:latin typeface="Segoe"/>
                <a:ea typeface="ＭＳ ゴシック"/>
              </a:rPr>
              <a:t>appears next (above), leave Where </a:t>
            </a:r>
            <a:br>
              <a:rPr lang="en-US" sz="2000">
                <a:latin typeface="Segoe"/>
                <a:ea typeface="ＭＳ ゴシック"/>
              </a:rPr>
            </a:br>
            <a:r>
              <a:rPr lang="en-US" sz="2000">
                <a:latin typeface="Segoe"/>
                <a:ea typeface="ＭＳ ゴシック"/>
              </a:rPr>
              <a:t>do you want to put the data? set </a:t>
            </a:r>
            <a:br>
              <a:rPr lang="en-US" sz="2000">
                <a:latin typeface="Segoe"/>
                <a:ea typeface="ＭＳ ゴシック"/>
              </a:rPr>
            </a:br>
            <a:r>
              <a:rPr lang="en-US" sz="2000">
                <a:latin typeface="Segoe"/>
                <a:ea typeface="ＭＳ ゴシック"/>
              </a:rPr>
              <a:t>to </a:t>
            </a:r>
            <a:r>
              <a:rPr lang="en-US" sz="2000" b="1">
                <a:latin typeface="Segoe"/>
                <a:ea typeface="ＭＳ ゴシック"/>
              </a:rPr>
              <a:t>Existing worksheet</a:t>
            </a:r>
            <a:r>
              <a:rPr lang="en-US" sz="2000">
                <a:latin typeface="Segoe"/>
                <a:ea typeface="ＭＳ ゴシック"/>
              </a:rPr>
              <a:t>. Click </a:t>
            </a:r>
            <a:r>
              <a:rPr lang="en-US" sz="2000" b="1">
                <a:latin typeface="Segoe"/>
                <a:ea typeface="ＭＳ ゴシック"/>
              </a:rPr>
              <a:t>OK</a:t>
            </a:r>
            <a:r>
              <a:rPr lang="en-US" sz="2000">
                <a:latin typeface="Times New Roman"/>
                <a:ea typeface="ＭＳ ゴシック"/>
              </a:rPr>
              <a:t>.</a:t>
            </a:r>
          </a:p>
          <a:p>
            <a:pPr lvl="1">
              <a:buAutoNum type="arabicPeriod" startAt="8"/>
            </a:pPr>
            <a:r>
              <a:rPr lang="en-US" sz="2000">
                <a:latin typeface="Segoe"/>
                <a:ea typeface="ＭＳ ゴシック"/>
              </a:rPr>
              <a:t>Shorten the width of column A </a:t>
            </a:r>
            <a:br>
              <a:rPr lang="en-US" sz="2000">
                <a:latin typeface="Segoe"/>
                <a:ea typeface="ＭＳ ゴシック"/>
              </a:rPr>
            </a:br>
            <a:r>
              <a:rPr lang="en-US" sz="2000">
                <a:latin typeface="Segoe"/>
                <a:ea typeface="ＭＳ ゴシック"/>
              </a:rPr>
              <a:t>to </a:t>
            </a:r>
            <a:r>
              <a:rPr lang="en-US" sz="2000" b="1">
                <a:latin typeface="Segoe"/>
                <a:ea typeface="ＭＳ ゴシック"/>
              </a:rPr>
              <a:t>16</a:t>
            </a:r>
            <a:r>
              <a:rPr lang="en-US" sz="2000">
                <a:latin typeface="Segoe"/>
                <a:ea typeface="ＭＳ ゴシック"/>
              </a:rPr>
              <a:t> (see Lesson 7, “Formatting </a:t>
            </a:r>
            <a:br>
              <a:rPr lang="en-US" sz="2000">
                <a:latin typeface="Segoe"/>
                <a:ea typeface="ＭＳ ゴシック"/>
              </a:rPr>
            </a:br>
            <a:r>
              <a:rPr lang="en-US" sz="2000">
                <a:latin typeface="Segoe"/>
                <a:ea typeface="ＭＳ ゴシック"/>
              </a:rPr>
              <a:t>Worksheets”).</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8</a:t>
            </a:fld>
            <a:endParaRPr lang="en-US" dirty="0"/>
          </a:p>
        </p:txBody>
      </p:sp>
      <p:pic>
        <p:nvPicPr>
          <p:cNvPr id="7" name="Picture 6" descr="09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524000"/>
            <a:ext cx="3162117" cy="2860500"/>
          </a:xfrm>
          <a:prstGeom prst="rect">
            <a:avLst/>
          </a:prstGeom>
        </p:spPr>
      </p:pic>
    </p:spTree>
    <p:extLst>
      <p:ext uri="{BB962C8B-B14F-4D97-AF65-F5344CB8AC3E}">
        <p14:creationId xmlns:p14="http://schemas.microsoft.com/office/powerpoint/2010/main" val="8248483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Sort Data on Multiple Columns in a Table</a:t>
            </a:r>
          </a:p>
        </p:txBody>
      </p:sp>
      <p:sp>
        <p:nvSpPr>
          <p:cNvPr id="3" name="Text Placeholder 2"/>
          <p:cNvSpPr>
            <a:spLocks noGrp="1"/>
          </p:cNvSpPr>
          <p:nvPr>
            <p:ph type="body" idx="1"/>
          </p:nvPr>
        </p:nvSpPr>
        <p:spPr/>
        <p:txBody>
          <a:bodyPr/>
          <a:lstStyle/>
          <a:p>
            <a:pPr lvl="0" rtl="0"/>
            <a:r>
              <a:rPr lang="en-US" sz="2100" b="1" i="0" u="none" strike="noStrike" baseline="0" smtClean="0">
                <a:latin typeface="Segoe"/>
                <a:ea typeface="ＭＳ ゴシック"/>
              </a:rPr>
              <a:t>GET READY.</a:t>
            </a:r>
            <a:r>
              <a:rPr lang="en-US" sz="2100" b="0" i="0" u="none" strike="noStrike" baseline="0" smtClean="0">
                <a:latin typeface="Segoe"/>
                <a:ea typeface="ＭＳ ゴシック"/>
              </a:rPr>
              <a:t> </a:t>
            </a:r>
            <a:r>
              <a:rPr lang="en-US" sz="2100" b="1" i="0" u="none" strike="noStrike" baseline="0" smtClean="0">
                <a:latin typeface="Segoe"/>
                <a:ea typeface="ＭＳ ゴシック"/>
              </a:rPr>
              <a:t>RE-OPEN</a:t>
            </a:r>
            <a:r>
              <a:rPr lang="en-US" sz="2100" b="0" i="0" u="none" strike="noStrike" baseline="0" smtClean="0">
                <a:latin typeface="Segoe"/>
                <a:ea typeface="ＭＳ ゴシック"/>
              </a:rPr>
              <a:t> the </a:t>
            </a:r>
            <a:r>
              <a:rPr lang="en-US" sz="2100" b="1" i="1" u="none" strike="noStrike" baseline="0" smtClean="0">
                <a:latin typeface="Segoe"/>
                <a:ea typeface="ＭＳ ゴシック"/>
              </a:rPr>
              <a:t>09 Car Owners Solution</a:t>
            </a:r>
            <a:r>
              <a:rPr lang="en-US" sz="2100" b="0" i="0" u="none" strike="noStrike" baseline="0" smtClean="0">
                <a:latin typeface="Segoe"/>
                <a:ea typeface="ＭＳ ゴシック"/>
              </a:rPr>
              <a:t> workbook from earlier in this lesson.</a:t>
            </a:r>
          </a:p>
          <a:p>
            <a:pPr lvl="1" rtl="0"/>
            <a:r>
              <a:rPr lang="en-US" sz="2100" i="0" u="none" strike="noStrike" baseline="0" smtClean="0">
                <a:latin typeface="Segoe"/>
                <a:ea typeface="ＭＳ ゴシック"/>
              </a:rPr>
              <a:t> </a:t>
            </a:r>
            <a:r>
              <a:rPr lang="en-US" sz="2100" b="1" i="0" u="none" strike="noStrike" baseline="0" smtClean="0">
                <a:latin typeface="Segoe"/>
                <a:ea typeface="ＭＳ ゴシック"/>
              </a:rPr>
              <a:t>SAVE</a:t>
            </a:r>
            <a:r>
              <a:rPr lang="en-US" sz="2100" b="0" i="0" u="none" strike="noStrike" baseline="0" smtClean="0">
                <a:latin typeface="Segoe"/>
                <a:ea typeface="ＭＳ ゴシック"/>
              </a:rPr>
              <a:t> the workbook in the Lesson 9 folder as </a:t>
            </a:r>
            <a:r>
              <a:rPr lang="en-US" sz="2100" b="1" i="1" u="none" strike="noStrike" baseline="0" smtClean="0">
                <a:latin typeface="Segoe"/>
                <a:ea typeface="ＭＳ ゴシック"/>
              </a:rPr>
              <a:t>09 Car Owners Solution 2</a:t>
            </a:r>
            <a:r>
              <a:rPr lang="en-US" sz="2100" b="0" i="0" u="none" strike="noStrike" baseline="0" smtClean="0">
                <a:latin typeface="Times New Roman"/>
                <a:ea typeface="ＭＳ ゴシック"/>
              </a:rPr>
              <a:t>.</a:t>
            </a:r>
          </a:p>
          <a:p>
            <a:pPr lvl="1" rtl="0"/>
            <a:r>
              <a:rPr lang="en-US" sz="2100" b="0" i="0" u="none" strike="noStrike" baseline="0" smtClean="0">
                <a:latin typeface="Segoe"/>
                <a:ea typeface="ＭＳ ゴシック"/>
              </a:rPr>
              <a:t>Select the range </a:t>
            </a:r>
            <a:r>
              <a:rPr lang="en-US" sz="2100" b="1" i="0" u="none" strike="noStrike" baseline="0" smtClean="0">
                <a:latin typeface="Segoe"/>
                <a:ea typeface="ＭＳ ゴシック"/>
              </a:rPr>
              <a:t>A1:G73</a:t>
            </a:r>
            <a:r>
              <a:rPr lang="en-US" sz="2100" b="0" i="0" u="none" strike="noStrike" baseline="0" smtClean="0">
                <a:solidFill>
                  <a:srgbClr val="000000"/>
                </a:solidFill>
                <a:latin typeface="Times New Roman"/>
                <a:ea typeface="ＭＳ ゴシック"/>
              </a:rPr>
              <a:t>.</a:t>
            </a:r>
          </a:p>
          <a:p>
            <a:pPr lvl="1" rtl="0"/>
            <a:r>
              <a:rPr lang="en-US" sz="2100" b="0" i="0" u="none" strike="noStrike" baseline="0" smtClean="0">
                <a:latin typeface="Segoe"/>
                <a:ea typeface="ＭＳ ゴシック"/>
              </a:rPr>
              <a:t>On the HOME tab, in the Styles group, click </a:t>
            </a:r>
            <a:r>
              <a:rPr lang="en-US" sz="2100" b="1" i="0" u="none" strike="noStrike" baseline="0" smtClean="0">
                <a:latin typeface="Segoe"/>
                <a:ea typeface="ＭＳ ゴシック"/>
              </a:rPr>
              <a:t>Format as Table</a:t>
            </a:r>
            <a:r>
              <a:rPr lang="en-US" sz="2100" b="0" i="0" u="none" strike="noStrike" baseline="0" smtClean="0">
                <a:solidFill>
                  <a:srgbClr val="000000"/>
                </a:solidFill>
                <a:latin typeface="Segoe"/>
                <a:ea typeface="ＭＳ ゴシック"/>
              </a:rPr>
              <a:t>. In the menu, click </a:t>
            </a:r>
            <a:r>
              <a:rPr lang="en-US" sz="2100" b="1" i="0" u="none" strike="noStrike" baseline="0" smtClean="0">
                <a:solidFill>
                  <a:srgbClr val="000000"/>
                </a:solidFill>
                <a:latin typeface="Segoe"/>
                <a:ea typeface="ＭＳ ゴシック"/>
              </a:rPr>
              <a:t>Table Style Medium 14</a:t>
            </a:r>
            <a:r>
              <a:rPr lang="en-US" sz="2100" b="0" i="0" u="none" strike="noStrike" baseline="0" smtClean="0">
                <a:solidFill>
                  <a:srgbClr val="000000"/>
                </a:solidFill>
                <a:latin typeface="Times New Roman"/>
                <a:ea typeface="ＭＳ ゴシック"/>
              </a:rPr>
              <a:t>.</a:t>
            </a:r>
          </a:p>
          <a:p>
            <a:pPr lvl="1" rtl="0"/>
            <a:r>
              <a:rPr lang="en-US" sz="2100" b="0" i="0" u="none" strike="noStrike" baseline="0" smtClean="0">
                <a:latin typeface="Segoe"/>
                <a:ea typeface="ＭＳ ゴシック"/>
              </a:rPr>
              <a:t>In the Format As Table</a:t>
            </a:r>
            <a:r>
              <a:rPr lang="en-US" sz="2100" b="0" i="0" u="none" strike="noStrike" baseline="0" smtClean="0">
                <a:solidFill>
                  <a:srgbClr val="000000"/>
                </a:solidFill>
                <a:latin typeface="Segoe"/>
                <a:ea typeface="ＭＳ ゴシック"/>
              </a:rPr>
              <a:t> dialog box, click </a:t>
            </a:r>
            <a:r>
              <a:rPr lang="en-US" sz="2100" b="1" i="0" u="none" strike="noStrike" baseline="0" smtClean="0">
                <a:solidFill>
                  <a:srgbClr val="000000"/>
                </a:solidFill>
                <a:latin typeface="Segoe"/>
                <a:ea typeface="ＭＳ ゴシック"/>
              </a:rPr>
              <a:t>OK</a:t>
            </a:r>
            <a:r>
              <a:rPr lang="en-US" sz="2100" b="0" i="0" u="none" strike="noStrike" baseline="0" smtClean="0">
                <a:solidFill>
                  <a:srgbClr val="000000"/>
                </a:solidFill>
                <a:latin typeface="Times New Roman"/>
                <a:ea typeface="ＭＳ ゴシック"/>
              </a:rPr>
              <a:t>.</a:t>
            </a:r>
          </a:p>
          <a:p>
            <a:pPr lvl="1"/>
            <a:r>
              <a:rPr lang="en-US" sz="2100">
                <a:latin typeface="Segoe"/>
                <a:ea typeface="ＭＳ ゴシック"/>
              </a:rPr>
              <a:t>Because this range contains data appended from an outside source (see the “Appending Data to a Worksheet” section earlier in this lesson), the query data related to that outside source is still attached to the range. Click </a:t>
            </a:r>
            <a:r>
              <a:rPr lang="en-US" sz="2100" b="1">
                <a:latin typeface="Segoe"/>
                <a:ea typeface="ＭＳ ゴシック"/>
              </a:rPr>
              <a:t>Yes</a:t>
            </a:r>
            <a:r>
              <a:rPr lang="en-US" sz="2100">
                <a:solidFill>
                  <a:srgbClr val="000000"/>
                </a:solidFill>
                <a:latin typeface="Segoe"/>
                <a:ea typeface="ＭＳ ゴシック"/>
              </a:rPr>
              <a:t> in the dialog box to have Excel remove those connections.</a:t>
            </a:r>
          </a:p>
          <a:p>
            <a:pPr lvl="1" rtl="0"/>
            <a:endParaRPr lang="en-US" sz="21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80</a:t>
            </a:fld>
            <a:endParaRPr lang="en-US" dirty="0"/>
          </a:p>
        </p:txBody>
      </p:sp>
    </p:spTree>
    <p:extLst>
      <p:ext uri="{BB962C8B-B14F-4D97-AF65-F5344CB8AC3E}">
        <p14:creationId xmlns:p14="http://schemas.microsoft.com/office/powerpoint/2010/main" val="22578017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Sort Data on Multiple Columns in a Table</a:t>
            </a:r>
          </a:p>
        </p:txBody>
      </p:sp>
      <p:sp>
        <p:nvSpPr>
          <p:cNvPr id="3" name="Text Placeholder 2"/>
          <p:cNvSpPr>
            <a:spLocks noGrp="1"/>
          </p:cNvSpPr>
          <p:nvPr>
            <p:ph type="body" idx="1"/>
          </p:nvPr>
        </p:nvSpPr>
        <p:spPr/>
        <p:txBody>
          <a:bodyPr/>
          <a:lstStyle/>
          <a:p>
            <a:pPr lvl="1" rtl="0">
              <a:buFont typeface="+mj-lt"/>
              <a:buAutoNum type="arabicPeriod" startAt="6"/>
            </a:pPr>
            <a:r>
              <a:rPr lang="en-US" sz="2100" b="0" i="0" u="none" strike="noStrike" baseline="0" smtClean="0">
                <a:latin typeface="Segoe"/>
                <a:ea typeface="ＭＳ ゴシック"/>
              </a:rPr>
              <a:t>Click the </a:t>
            </a:r>
            <a:r>
              <a:rPr lang="en-US" sz="2100" b="1" i="0" u="none" strike="noStrike" baseline="0" smtClean="0">
                <a:latin typeface="Segoe"/>
                <a:ea typeface="ＭＳ ゴシック"/>
              </a:rPr>
              <a:t>Name</a:t>
            </a:r>
            <a:r>
              <a:rPr lang="en-US" sz="2100" b="0" i="0" u="none" strike="noStrike" baseline="0" smtClean="0">
                <a:latin typeface="Segoe"/>
                <a:ea typeface="ＭＳ ゴシック"/>
              </a:rPr>
              <a:t> box and rename the table </a:t>
            </a:r>
            <a:r>
              <a:rPr lang="en-US" sz="2100" b="1" i="0" u="none" strike="noStrike" baseline="0" smtClean="0">
                <a:latin typeface="Segoe"/>
                <a:ea typeface="ＭＳ ゴシック"/>
              </a:rPr>
              <a:t>Owners</a:t>
            </a:r>
            <a:r>
              <a:rPr lang="en-US" sz="2100" b="0" i="0" u="none" strike="noStrike" baseline="0" smtClean="0">
                <a:solidFill>
                  <a:srgbClr val="000000"/>
                </a:solidFill>
                <a:latin typeface="Times New Roman"/>
                <a:ea typeface="ＭＳ ゴシック"/>
              </a:rPr>
              <a:t>.</a:t>
            </a:r>
          </a:p>
          <a:p>
            <a:pPr lvl="1" rtl="0">
              <a:buAutoNum type="arabicPeriod" startAt="6"/>
            </a:pPr>
            <a:r>
              <a:rPr lang="en-US" sz="2100" b="0" i="0" u="none" strike="noStrike" baseline="0" smtClean="0">
                <a:solidFill>
                  <a:srgbClr val="000000"/>
                </a:solidFill>
                <a:latin typeface="Segoe"/>
                <a:ea typeface="ＭＳ ゴシック"/>
              </a:rPr>
              <a:t>Resize columns </a:t>
            </a:r>
            <a:r>
              <a:rPr lang="en-US" sz="2100" b="1" i="0" u="none" strike="noStrike" baseline="0" smtClean="0">
                <a:solidFill>
                  <a:srgbClr val="000000"/>
                </a:solidFill>
                <a:latin typeface="Segoe"/>
                <a:ea typeface="ＭＳ ゴシック"/>
              </a:rPr>
              <a:t>B</a:t>
            </a:r>
            <a:r>
              <a:rPr lang="en-US" sz="2100" b="0" i="0" u="none" strike="noStrike" baseline="0" smtClean="0">
                <a:solidFill>
                  <a:srgbClr val="000000"/>
                </a:solidFill>
                <a:latin typeface="Segoe"/>
                <a:ea typeface="ＭＳ ゴシック"/>
              </a:rPr>
              <a:t>, </a:t>
            </a:r>
            <a:r>
              <a:rPr lang="en-US" sz="2100" b="1" i="0" u="none" strike="noStrike" baseline="0" smtClean="0">
                <a:solidFill>
                  <a:srgbClr val="000000"/>
                </a:solidFill>
                <a:latin typeface="Segoe"/>
                <a:ea typeface="ＭＳ ゴシック"/>
              </a:rPr>
              <a:t>E</a:t>
            </a:r>
            <a:r>
              <a:rPr lang="en-US" sz="2100" b="0" i="0" u="none" strike="noStrike" baseline="0" smtClean="0">
                <a:solidFill>
                  <a:srgbClr val="000000"/>
                </a:solidFill>
                <a:latin typeface="Segoe"/>
                <a:ea typeface="ＭＳ ゴシック"/>
              </a:rPr>
              <a:t>, and </a:t>
            </a:r>
            <a:r>
              <a:rPr lang="en-US" sz="2100" b="1" i="0" u="none" strike="noStrike" baseline="0" smtClean="0">
                <a:solidFill>
                  <a:srgbClr val="000000"/>
                </a:solidFill>
                <a:latin typeface="Segoe"/>
                <a:ea typeface="ＭＳ ゴシック"/>
              </a:rPr>
              <a:t>F</a:t>
            </a:r>
            <a:r>
              <a:rPr lang="en-US" sz="2100" b="0" i="0" u="none" strike="noStrike" baseline="0" smtClean="0">
                <a:solidFill>
                  <a:srgbClr val="000000"/>
                </a:solidFill>
                <a:latin typeface="Segoe"/>
                <a:ea typeface="ＭＳ ゴシック"/>
              </a:rPr>
              <a:t> to more appropriately fit their contents.</a:t>
            </a:r>
          </a:p>
          <a:p>
            <a:pPr lvl="1" rtl="0">
              <a:buAutoNum type="arabicPeriod" startAt="6"/>
            </a:pPr>
            <a:r>
              <a:rPr lang="en-US" sz="2100" b="0" i="0" u="none" strike="noStrike" baseline="0" smtClean="0">
                <a:solidFill>
                  <a:srgbClr val="000000"/>
                </a:solidFill>
                <a:latin typeface="Segoe"/>
                <a:ea typeface="ＭＳ ゴシック"/>
              </a:rPr>
              <a:t>Change the font for the entire table to </a:t>
            </a:r>
            <a:r>
              <a:rPr lang="en-US" sz="2100" b="1" i="0" u="none" strike="noStrike" baseline="0" smtClean="0">
                <a:solidFill>
                  <a:srgbClr val="000000"/>
                </a:solidFill>
                <a:latin typeface="Segoe"/>
                <a:ea typeface="ＭＳ ゴシック"/>
              </a:rPr>
              <a:t>Cambria</a:t>
            </a:r>
            <a:r>
              <a:rPr lang="en-US" sz="2100" b="0" i="0" u="none" strike="noStrike" baseline="0" smtClean="0">
                <a:solidFill>
                  <a:srgbClr val="000000"/>
                </a:solidFill>
                <a:latin typeface="Segoe"/>
                <a:ea typeface="ＭＳ ゴシック"/>
              </a:rPr>
              <a:t>, </a:t>
            </a:r>
            <a:r>
              <a:rPr lang="en-US" sz="2100" b="1" i="0" u="none" strike="noStrike" baseline="0" smtClean="0">
                <a:solidFill>
                  <a:srgbClr val="000000"/>
                </a:solidFill>
                <a:latin typeface="Segoe"/>
                <a:ea typeface="ＭＳ ゴシック"/>
              </a:rPr>
              <a:t>11 pt</a:t>
            </a:r>
            <a:r>
              <a:rPr lang="en-US" sz="2100" b="0" i="0" u="none" strike="noStrike" baseline="0" smtClean="0">
                <a:solidFill>
                  <a:srgbClr val="000000"/>
                </a:solidFill>
                <a:latin typeface="Times New Roman"/>
                <a:ea typeface="ＭＳ ゴシック"/>
              </a:rPr>
              <a:t>.</a:t>
            </a:r>
          </a:p>
          <a:p>
            <a:pPr lvl="1">
              <a:buFont typeface="+mj-lt"/>
              <a:buAutoNum type="arabicPeriod" startAt="9"/>
            </a:pPr>
            <a:r>
              <a:rPr lang="en-US" sz="2100">
                <a:solidFill>
                  <a:srgbClr val="000000"/>
                </a:solidFill>
                <a:latin typeface="Segoe"/>
                <a:ea typeface="ＭＳ ゴシック"/>
              </a:rPr>
              <a:t>Left-justify column </a:t>
            </a:r>
            <a:r>
              <a:rPr lang="en-US" sz="2100" b="1">
                <a:solidFill>
                  <a:srgbClr val="000000"/>
                </a:solidFill>
                <a:latin typeface="Segoe"/>
                <a:ea typeface="ＭＳ ゴシック"/>
              </a:rPr>
              <a:t>G</a:t>
            </a:r>
            <a:r>
              <a:rPr lang="en-US" sz="2100">
                <a:solidFill>
                  <a:srgbClr val="000000"/>
                </a:solidFill>
                <a:latin typeface="Times New Roman"/>
                <a:ea typeface="ＭＳ ゴシック"/>
              </a:rPr>
              <a:t>.</a:t>
            </a:r>
          </a:p>
          <a:p>
            <a:pPr lvl="1">
              <a:buAutoNum type="arabicPeriod" startAt="9"/>
            </a:pPr>
            <a:r>
              <a:rPr lang="en-US" sz="2100">
                <a:latin typeface="Segoe"/>
                <a:ea typeface="ＭＳ ゴシック"/>
              </a:rPr>
              <a:t>With the Owners table selected, on the DATA tab, in the Sort &amp; Filter group, </a:t>
            </a:r>
            <a:r>
              <a:rPr lang="en-US" sz="2100">
                <a:solidFill>
                  <a:srgbClr val="000000"/>
                </a:solidFill>
                <a:latin typeface="Segoe"/>
                <a:ea typeface="ＭＳ ゴシック"/>
              </a:rPr>
              <a:t>click </a:t>
            </a:r>
            <a:r>
              <a:rPr lang="en-US" sz="2100" b="1">
                <a:solidFill>
                  <a:srgbClr val="000000"/>
                </a:solidFill>
                <a:latin typeface="Segoe"/>
                <a:ea typeface="ＭＳ ゴシック"/>
              </a:rPr>
              <a:t>Sort</a:t>
            </a:r>
            <a:r>
              <a:rPr lang="en-US" sz="2100">
                <a:solidFill>
                  <a:srgbClr val="000000"/>
                </a:solidFill>
                <a:latin typeface="Segoe"/>
                <a:ea typeface="ＭＳ ゴシック"/>
              </a:rPr>
              <a:t>. The Sort dialog box appears.</a:t>
            </a:r>
          </a:p>
          <a:p>
            <a:pPr lvl="1">
              <a:buAutoNum type="arabicPeriod" startAt="9"/>
            </a:pPr>
            <a:r>
              <a:rPr lang="en-US" sz="2100">
                <a:solidFill>
                  <a:srgbClr val="000000"/>
                </a:solidFill>
                <a:latin typeface="Segoe"/>
                <a:ea typeface="ＭＳ ゴシック"/>
              </a:rPr>
              <a:t>In the Sort by list box under Column, choose </a:t>
            </a:r>
            <a:r>
              <a:rPr lang="en-US" sz="2100" b="1">
                <a:solidFill>
                  <a:srgbClr val="000000"/>
                </a:solidFill>
                <a:latin typeface="Segoe"/>
                <a:ea typeface="ＭＳ ゴシック"/>
              </a:rPr>
              <a:t>Last Name</a:t>
            </a:r>
            <a:r>
              <a:rPr lang="en-US" sz="2100">
                <a:solidFill>
                  <a:srgbClr val="000000"/>
                </a:solidFill>
                <a:latin typeface="Times New Roman"/>
                <a:ea typeface="ＭＳ ゴシック"/>
              </a:rPr>
              <a:t>.</a:t>
            </a:r>
          </a:p>
          <a:p>
            <a:pPr lvl="1">
              <a:buAutoNum type="arabicPeriod" startAt="9"/>
            </a:pPr>
            <a:r>
              <a:rPr lang="en-US" sz="2100">
                <a:solidFill>
                  <a:srgbClr val="000000"/>
                </a:solidFill>
                <a:latin typeface="Segoe"/>
                <a:ea typeface="ＭＳ ゴシック"/>
              </a:rPr>
              <a:t>Click </a:t>
            </a:r>
            <a:r>
              <a:rPr lang="en-US" sz="2100" b="1">
                <a:solidFill>
                  <a:srgbClr val="000000"/>
                </a:solidFill>
                <a:latin typeface="Segoe"/>
                <a:ea typeface="ＭＳ ゴシック"/>
              </a:rPr>
              <a:t>Add Level</a:t>
            </a:r>
            <a:r>
              <a:rPr lang="en-US" sz="2100">
                <a:solidFill>
                  <a:srgbClr val="000000"/>
                </a:solidFill>
                <a:latin typeface="Times New Roman"/>
                <a:ea typeface="ＭＳ ゴシック"/>
              </a:rPr>
              <a:t>.</a:t>
            </a:r>
          </a:p>
          <a:p>
            <a:pPr lvl="1">
              <a:buAutoNum type="arabicPeriod" startAt="9"/>
            </a:pPr>
            <a:r>
              <a:rPr lang="en-US" sz="2100">
                <a:solidFill>
                  <a:srgbClr val="000000"/>
                </a:solidFill>
                <a:latin typeface="Segoe"/>
                <a:ea typeface="ＭＳ ゴシック"/>
              </a:rPr>
              <a:t>In the Then by list box that appears under Column, choose </a:t>
            </a:r>
            <a:r>
              <a:rPr lang="en-US" sz="2100" b="1">
                <a:solidFill>
                  <a:srgbClr val="000000"/>
                </a:solidFill>
                <a:latin typeface="Segoe"/>
                <a:ea typeface="ＭＳ ゴシック"/>
              </a:rPr>
              <a:t>First Name</a:t>
            </a:r>
            <a:r>
              <a:rPr lang="en-US" sz="2100">
                <a:solidFill>
                  <a:srgbClr val="000000"/>
                </a:solidFill>
                <a:latin typeface="Segoe"/>
                <a:ea typeface="ＭＳ ゴシック"/>
              </a:rPr>
              <a:t>. Click </a:t>
            </a:r>
            <a:r>
              <a:rPr lang="en-US" sz="2100" b="1">
                <a:solidFill>
                  <a:srgbClr val="000000"/>
                </a:solidFill>
                <a:latin typeface="Segoe"/>
                <a:ea typeface="ＭＳ ゴシック"/>
              </a:rPr>
              <a:t>OK</a:t>
            </a:r>
            <a:r>
              <a:rPr lang="en-US" sz="2100">
                <a:solidFill>
                  <a:srgbClr val="000000"/>
                </a:solidFill>
                <a:latin typeface="Times New Roman"/>
                <a:ea typeface="ＭＳ ゴシック"/>
              </a:rPr>
              <a:t>.</a:t>
            </a:r>
          </a:p>
          <a:p>
            <a:pPr lvl="0"/>
            <a:r>
              <a:rPr lang="en-US" sz="2100" b="1">
                <a:latin typeface="Segoe"/>
                <a:ea typeface="ＭＳ ゴシック"/>
              </a:rPr>
              <a:t>SAVE</a:t>
            </a:r>
            <a:r>
              <a:rPr lang="en-US" sz="2100">
                <a:latin typeface="Segoe"/>
                <a:ea typeface="ＭＳ ゴシック"/>
              </a:rPr>
              <a:t> the workbook and leave it open for the next exercise.</a:t>
            </a:r>
          </a:p>
          <a:p>
            <a:pPr lvl="1" rtl="0">
              <a:buAutoNum type="arabicPeriod" startAt="6"/>
            </a:pPr>
            <a:endParaRPr lang="en-US" sz="21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81</a:t>
            </a:fld>
            <a:endParaRPr lang="en-US" dirty="0"/>
          </a:p>
        </p:txBody>
      </p:sp>
    </p:spTree>
    <p:extLst>
      <p:ext uri="{BB962C8B-B14F-4D97-AF65-F5344CB8AC3E}">
        <p14:creationId xmlns:p14="http://schemas.microsoft.com/office/powerpoint/2010/main" val="20442577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Change Sort Order in a Table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With the cell pointer in the Owners table, on the DATA tab, in the Sort &amp; Filter group, c</a:t>
            </a:r>
            <a:r>
              <a:rPr lang="en-US" b="0" i="0" u="none" strike="noStrike" baseline="0" smtClean="0">
                <a:solidFill>
                  <a:srgbClr val="000000"/>
                </a:solidFill>
                <a:latin typeface="Segoe"/>
                <a:ea typeface="ＭＳ ゴシック"/>
              </a:rPr>
              <a:t>lick </a:t>
            </a:r>
            <a:r>
              <a:rPr lang="en-US" b="1" i="0" u="none" strike="noStrike" baseline="0" smtClean="0">
                <a:solidFill>
                  <a:srgbClr val="000000"/>
                </a:solidFill>
                <a:latin typeface="Segoe"/>
                <a:ea typeface="ＭＳ ゴシック"/>
              </a:rPr>
              <a:t>Sort</a:t>
            </a:r>
            <a:r>
              <a:rPr lang="en-US" b="0" i="0" u="none" strike="noStrike" baseline="0" smtClean="0">
                <a:solidFill>
                  <a:srgbClr val="000000"/>
                </a:solidFill>
                <a:latin typeface="Times New Roman"/>
                <a:ea typeface="ＭＳ ゴシック"/>
              </a:rPr>
              <a:t>.</a:t>
            </a:r>
          </a:p>
          <a:p>
            <a:pPr lvl="1" rtl="0"/>
            <a:r>
              <a:rPr lang="en-US" b="0" i="0" u="none" strike="noStrike" baseline="0" smtClean="0">
                <a:latin typeface="Segoe"/>
                <a:ea typeface="ＭＳ ゴシック"/>
              </a:rPr>
              <a:t>In the Sort dialog box, click </a:t>
            </a:r>
            <a:r>
              <a:rPr lang="en-US" b="1" i="0" u="none" strike="noStrike" baseline="0" smtClean="0">
                <a:latin typeface="Segoe"/>
                <a:ea typeface="ＭＳ ゴシック"/>
              </a:rPr>
              <a:t>Delete Level</a:t>
            </a:r>
            <a:r>
              <a:rPr lang="en-US" b="0" i="0" u="none" strike="noStrike" baseline="0" smtClean="0">
                <a:latin typeface="Segoe"/>
                <a:ea typeface="ＭＳ ゴシック"/>
              </a:rPr>
              <a:t>, and then click </a:t>
            </a:r>
            <a:r>
              <a:rPr lang="en-US" b="1" i="0" u="none" strike="noStrike" baseline="0" smtClean="0">
                <a:latin typeface="Segoe"/>
                <a:ea typeface="ＭＳ ゴシック"/>
              </a:rPr>
              <a:t>Delete Level</a:t>
            </a:r>
            <a:r>
              <a:rPr lang="en-US" b="0" i="0" u="none" strike="noStrike" baseline="0" smtClean="0">
                <a:latin typeface="Segoe"/>
                <a:ea typeface="ＭＳ ゴシック"/>
              </a:rPr>
              <a:t> again, to remove the existing sort order</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Click </a:t>
            </a:r>
            <a:r>
              <a:rPr lang="en-US" b="1" i="0" u="none" strike="noStrike" baseline="0" smtClean="0">
                <a:latin typeface="Segoe"/>
                <a:ea typeface="ＭＳ ゴシック"/>
              </a:rPr>
              <a:t>Add Level</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In the </a:t>
            </a:r>
            <a:r>
              <a:rPr lang="en-US" b="1" i="0" u="none" strike="noStrike" baseline="0" smtClean="0">
                <a:latin typeface="Segoe"/>
                <a:ea typeface="ＭＳ ゴシック"/>
              </a:rPr>
              <a:t>Sort by</a:t>
            </a:r>
            <a:r>
              <a:rPr lang="en-US" b="0" i="0" u="none" strike="noStrike" baseline="0" smtClean="0">
                <a:latin typeface="Segoe"/>
                <a:ea typeface="ＭＳ ゴシック"/>
              </a:rPr>
              <a:t> list box that appears, click </a:t>
            </a:r>
            <a:r>
              <a:rPr lang="en-US" b="1" i="0" u="none" strike="noStrike" baseline="0" smtClean="0">
                <a:latin typeface="Segoe"/>
                <a:ea typeface="ＭＳ ゴシック"/>
              </a:rPr>
              <a:t>ZIP</a:t>
            </a:r>
            <a:r>
              <a:rPr lang="en-US" b="0" i="0" u="none" strike="noStrike" baseline="0" smtClean="0">
                <a:latin typeface="Segoe"/>
                <a:ea typeface="ＭＳ ゴシック"/>
              </a:rPr>
              <a:t>. Click </a:t>
            </a:r>
            <a:r>
              <a:rPr lang="en-US" b="1" i="0" u="none" strike="noStrike" baseline="0" smtClean="0">
                <a:latin typeface="Segoe"/>
                <a:ea typeface="ＭＳ ゴシック"/>
              </a:rPr>
              <a:t>OK</a:t>
            </a:r>
            <a:r>
              <a:rPr lang="en-US" b="0" i="0" u="none" strike="noStrike" baseline="0" smtClean="0">
                <a:latin typeface="Times New Roman"/>
                <a:ea typeface="ＭＳ ゴシック"/>
              </a:rPr>
              <a:t>.</a:t>
            </a:r>
          </a:p>
          <a:p>
            <a:pPr lvl="0" rtl="0"/>
            <a:r>
              <a:rPr lang="en-US" b="1" i="0" u="none" strike="noStrike" baseline="0" smtClean="0">
                <a:latin typeface="Segoe"/>
                <a:ea typeface="ＭＳ ゴシック"/>
              </a:rPr>
              <a:t>SAVE</a:t>
            </a:r>
            <a:r>
              <a:rPr lang="en-US" b="0" i="0" u="none" strike="noStrike" baseline="0" smtClean="0">
                <a:latin typeface="Segoe"/>
                <a:ea typeface="ＭＳ ゴシック"/>
              </a:rPr>
              <a:t> the workbook and leave it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82</a:t>
            </a:fld>
            <a:endParaRPr lang="en-US" dirty="0"/>
          </a:p>
        </p:txBody>
      </p:sp>
    </p:spTree>
    <p:extLst>
      <p:ext uri="{BB962C8B-B14F-4D97-AF65-F5344CB8AC3E}">
        <p14:creationId xmlns:p14="http://schemas.microsoft.com/office/powerpoint/2010/main" val="37270461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Remove Duplicates in a Table</a:t>
            </a:r>
          </a:p>
        </p:txBody>
      </p:sp>
      <p:sp>
        <p:nvSpPr>
          <p:cNvPr id="3" name="Text Placeholder 2"/>
          <p:cNvSpPr>
            <a:spLocks noGrp="1"/>
          </p:cNvSpPr>
          <p:nvPr>
            <p:ph type="body" idx="1"/>
          </p:nvPr>
        </p:nvSpPr>
        <p:spPr/>
        <p:txBody>
          <a:bodyPr/>
          <a:lstStyle/>
          <a:p>
            <a:pPr lvl="0" rtl="0">
              <a:lnSpc>
                <a:spcPct val="90000"/>
              </a:lnSpc>
            </a:pPr>
            <a:r>
              <a:rPr lang="en-US" b="1" i="0" u="none" strike="noStrike" baseline="0" smtClean="0">
                <a:latin typeface="Segoe"/>
                <a:ea typeface="ＭＳ ゴシック"/>
              </a:rPr>
              <a:t>GET READY.</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a:t>
            </a:r>
          </a:p>
          <a:p>
            <a:pPr lvl="1" rtl="0">
              <a:lnSpc>
                <a:spcPct val="90000"/>
              </a:lnSpc>
            </a:pPr>
            <a:r>
              <a:rPr lang="en-US" sz="2000" b="0" i="0" u="none" strike="noStrike" baseline="0" smtClean="0">
                <a:latin typeface="Segoe"/>
                <a:ea typeface="ＭＳ ゴシック"/>
              </a:rPr>
              <a:t>Click any cell inside the table.</a:t>
            </a:r>
          </a:p>
          <a:p>
            <a:pPr lvl="1" rtl="0">
              <a:lnSpc>
                <a:spcPct val="90000"/>
              </a:lnSpc>
            </a:pPr>
            <a:r>
              <a:rPr lang="en-US" sz="2000" b="0" i="0" u="none" strike="noStrike" baseline="0" smtClean="0">
                <a:latin typeface="Segoe"/>
                <a:ea typeface="ＭＳ ゴシック"/>
              </a:rPr>
              <a:t>On the DESIGN tab, in the Tools group, click </a:t>
            </a:r>
            <a:r>
              <a:rPr lang="en-US" sz="2000" b="1" i="0" u="none" strike="noStrike" baseline="0" smtClean="0">
                <a:latin typeface="Segoe"/>
                <a:ea typeface="ＭＳ ゴシック"/>
              </a:rPr>
              <a:t>Remove Duplicates</a:t>
            </a:r>
            <a:r>
              <a:rPr lang="en-US" sz="2000" b="0" i="0" u="none" strike="noStrike" baseline="0" smtClean="0">
                <a:solidFill>
                  <a:srgbClr val="000000"/>
                </a:solidFill>
                <a:latin typeface="Times New Roman"/>
                <a:ea typeface="ＭＳ ゴシック"/>
              </a:rPr>
              <a:t>.</a:t>
            </a:r>
          </a:p>
          <a:p>
            <a:pPr lvl="1" rtl="0">
              <a:lnSpc>
                <a:spcPct val="90000"/>
              </a:lnSpc>
            </a:pPr>
            <a:r>
              <a:rPr lang="en-US" sz="2000" b="0" i="0" u="none" strike="noStrike" baseline="0" smtClean="0">
                <a:latin typeface="Segoe"/>
                <a:ea typeface="ＭＳ ゴシック"/>
              </a:rPr>
              <a:t>The Remove Duplicates dialog box lets you determine how much of a record needs to be duplicated before it qualifies as a duplicate. For instance, two or more customers might have the same name, though they probably don’t share the same address or phone number. In the Columns</a:t>
            </a:r>
            <a:r>
              <a:rPr lang="en-US" sz="2000" b="0" i="0" u="none" strike="noStrike" baseline="0" smtClean="0">
                <a:solidFill>
                  <a:srgbClr val="000000"/>
                </a:solidFill>
                <a:latin typeface="Segoe"/>
                <a:ea typeface="ＭＳ ゴシック"/>
              </a:rPr>
              <a:t> list, uncheck </a:t>
            </a:r>
            <a:r>
              <a:rPr lang="en-US" sz="2000" b="1" i="0" u="none" strike="noStrike" baseline="0" smtClean="0">
                <a:solidFill>
                  <a:srgbClr val="000000"/>
                </a:solidFill>
                <a:latin typeface="Segoe"/>
                <a:ea typeface="ＭＳ ゴシック"/>
              </a:rPr>
              <a:t>City</a:t>
            </a:r>
            <a:r>
              <a:rPr lang="en-US" sz="2000" b="0" i="0" u="none" strike="noStrike" baseline="0" smtClean="0">
                <a:solidFill>
                  <a:srgbClr val="000000"/>
                </a:solidFill>
                <a:latin typeface="Segoe"/>
                <a:ea typeface="ＭＳ ゴシック"/>
              </a:rPr>
              <a:t>, </a:t>
            </a:r>
            <a:r>
              <a:rPr lang="en-US" sz="2000" b="1" i="0" u="none" strike="noStrike" baseline="0" smtClean="0">
                <a:solidFill>
                  <a:srgbClr val="000000"/>
                </a:solidFill>
                <a:latin typeface="Segoe"/>
                <a:ea typeface="ＭＳ ゴシック"/>
              </a:rPr>
              <a:t>State</a:t>
            </a:r>
            <a:r>
              <a:rPr lang="en-US" sz="2000" b="0" i="0" u="none" strike="noStrike" baseline="0" smtClean="0">
                <a:solidFill>
                  <a:srgbClr val="000000"/>
                </a:solidFill>
                <a:latin typeface="Segoe"/>
                <a:ea typeface="ＭＳ ゴシック"/>
              </a:rPr>
              <a:t>, and </a:t>
            </a:r>
            <a:r>
              <a:rPr lang="en-US" sz="2000" b="1" i="0" u="none" strike="noStrike" baseline="0" smtClean="0">
                <a:solidFill>
                  <a:srgbClr val="000000"/>
                </a:solidFill>
                <a:latin typeface="Segoe"/>
                <a:ea typeface="ＭＳ ゴシック"/>
              </a:rPr>
              <a:t>ZIP</a:t>
            </a:r>
            <a:r>
              <a:rPr lang="en-US" sz="2000" b="0" i="0" u="none" strike="noStrike" baseline="0" smtClean="0">
                <a:solidFill>
                  <a:srgbClr val="000000"/>
                </a:solidFill>
                <a:latin typeface="Times New Roman"/>
                <a:ea typeface="ＭＳ ゴシック"/>
              </a:rPr>
              <a:t>.</a:t>
            </a:r>
          </a:p>
          <a:p>
            <a:pPr lvl="1">
              <a:lnSpc>
                <a:spcPct val="90000"/>
              </a:lnSpc>
            </a:pPr>
            <a:r>
              <a:rPr lang="en-US" sz="2000">
                <a:solidFill>
                  <a:srgbClr val="000000"/>
                </a:solidFill>
                <a:latin typeface="Segoe"/>
                <a:ea typeface="ＭＳ ゴシック"/>
              </a:rPr>
              <a:t>Click </a:t>
            </a:r>
            <a:r>
              <a:rPr lang="en-US" sz="2000" b="1">
                <a:solidFill>
                  <a:srgbClr val="000000"/>
                </a:solidFill>
                <a:latin typeface="Segoe"/>
                <a:ea typeface="ＭＳ ゴシック"/>
              </a:rPr>
              <a:t>OK</a:t>
            </a:r>
            <a:r>
              <a:rPr lang="en-US" sz="2000">
                <a:solidFill>
                  <a:srgbClr val="000000"/>
                </a:solidFill>
                <a:latin typeface="Segoe"/>
                <a:ea typeface="ＭＳ ゴシック"/>
              </a:rPr>
              <a:t>. Excel shows a dialog box reporting how many duplicate entries were removed. Click </a:t>
            </a:r>
            <a:r>
              <a:rPr lang="en-US" sz="2000" b="1">
                <a:solidFill>
                  <a:srgbClr val="000000"/>
                </a:solidFill>
                <a:latin typeface="Segoe"/>
                <a:ea typeface="ＭＳ ゴシック"/>
              </a:rPr>
              <a:t>OK</a:t>
            </a:r>
            <a:r>
              <a:rPr lang="en-US" sz="2000">
                <a:solidFill>
                  <a:srgbClr val="000000"/>
                </a:solidFill>
                <a:latin typeface="Segoe"/>
                <a:ea typeface="ＭＳ ゴシック"/>
              </a:rPr>
              <a:t> to dismiss.</a:t>
            </a:r>
          </a:p>
          <a:p>
            <a:pPr lvl="0">
              <a:lnSpc>
                <a:spcPct val="90000"/>
              </a:lnSpc>
            </a:pPr>
            <a:r>
              <a:rPr lang="en-US" sz="2000" b="1">
                <a:latin typeface="Segoe"/>
                <a:ea typeface="ＭＳ ゴシック"/>
              </a:rPr>
              <a:t>SAVE</a:t>
            </a:r>
            <a:r>
              <a:rPr lang="en-US" sz="2000">
                <a:solidFill>
                  <a:srgbClr val="000000"/>
                </a:solidFill>
                <a:latin typeface="Segoe"/>
                <a:ea typeface="ＭＳ ゴシック"/>
              </a:rPr>
              <a:t> and </a:t>
            </a:r>
            <a:r>
              <a:rPr lang="en-US" sz="2000" b="1">
                <a:solidFill>
                  <a:srgbClr val="000000"/>
                </a:solidFill>
                <a:latin typeface="Segoe"/>
                <a:ea typeface="ＭＳ ゴシック"/>
              </a:rPr>
              <a:t>CLOSE</a:t>
            </a:r>
            <a:r>
              <a:rPr lang="en-US" sz="2000">
                <a:solidFill>
                  <a:srgbClr val="000000"/>
                </a:solidFill>
                <a:latin typeface="Segoe"/>
                <a:ea typeface="ＭＳ ゴシック"/>
              </a:rPr>
              <a:t> the workbook and leave Excel open for the next exercise.</a:t>
            </a:r>
          </a:p>
          <a:p>
            <a:pPr lvl="1" rtl="0">
              <a:lnSpc>
                <a:spcPct val="90000"/>
              </a:lnSpc>
            </a:pP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83</a:t>
            </a:fld>
            <a:endParaRPr lang="en-US" dirty="0"/>
          </a:p>
        </p:txBody>
      </p:sp>
    </p:spTree>
    <p:extLst>
      <p:ext uri="{BB962C8B-B14F-4D97-AF65-F5344CB8AC3E}">
        <p14:creationId xmlns:p14="http://schemas.microsoft.com/office/powerpoint/2010/main" val="14544763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Use a Slicer to View Table Data</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a:t>
            </a:r>
            <a:r>
              <a:rPr lang="en-US" b="1" i="0" u="none" strike="noStrike" baseline="0" smtClean="0">
                <a:latin typeface="Segoe"/>
                <a:ea typeface="ＭＳ ゴシック"/>
              </a:rPr>
              <a:t>RE-OPEN</a:t>
            </a:r>
            <a:r>
              <a:rPr lang="en-US" b="0" i="0" u="none" strike="noStrike" baseline="0" smtClean="0">
                <a:latin typeface="Segoe"/>
                <a:ea typeface="ＭＳ ゴシック"/>
              </a:rPr>
              <a:t> the </a:t>
            </a:r>
            <a:r>
              <a:rPr lang="en-US" b="0" i="1" u="none" strike="noStrike" baseline="0" smtClean="0">
                <a:latin typeface="Segoe"/>
                <a:ea typeface="ＭＳ ゴシック"/>
              </a:rPr>
              <a:t>09 Pet Pharma Sales August Solution 4</a:t>
            </a:r>
            <a:r>
              <a:rPr lang="en-US" b="0" i="0" u="none" strike="noStrike" baseline="0" smtClean="0">
                <a:latin typeface="Segoe"/>
                <a:ea typeface="ＭＳ ゴシック"/>
              </a:rPr>
              <a:t> workbook for this lesson.</a:t>
            </a:r>
          </a:p>
          <a:p>
            <a:pPr lvl="1" rtl="0"/>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workbook in the Lesson 9 folder as </a:t>
            </a:r>
            <a:r>
              <a:rPr lang="en-US" b="1" i="1" u="none" strike="noStrike" baseline="0" smtClean="0">
                <a:latin typeface="Segoe"/>
                <a:ea typeface="ＭＳ ゴシック"/>
              </a:rPr>
              <a:t>09 Pet Pharma Sales August Solution 5</a:t>
            </a:r>
            <a:r>
              <a:rPr lang="en-US" b="0" i="0" u="none" strike="noStrike" baseline="0" smtClean="0">
                <a:latin typeface="Times New Roman"/>
                <a:ea typeface="ＭＳ ゴシック"/>
              </a:rPr>
              <a:t>.</a:t>
            </a:r>
          </a:p>
          <a:p>
            <a:pPr lvl="1" rtl="0"/>
            <a:r>
              <a:rPr lang="en-US" b="0" i="0" u="none" strike="noStrike" baseline="0" smtClean="0">
                <a:solidFill>
                  <a:srgbClr val="000000"/>
                </a:solidFill>
                <a:latin typeface="Segoe"/>
                <a:ea typeface="ＭＳ ゴシック"/>
              </a:rPr>
              <a:t>On the DATA tab, in the Sort &amp; Filter group, click </a:t>
            </a:r>
            <a:r>
              <a:rPr lang="en-US" b="1" i="0" u="none" strike="noStrike" baseline="0" smtClean="0">
                <a:solidFill>
                  <a:srgbClr val="000000"/>
                </a:solidFill>
                <a:latin typeface="Segoe"/>
                <a:ea typeface="ＭＳ ゴシック"/>
              </a:rPr>
              <a:t>Clear</a:t>
            </a:r>
            <a:r>
              <a:rPr lang="en-US" b="0" i="0" u="none" strike="noStrike" baseline="0" smtClean="0">
                <a:solidFill>
                  <a:srgbClr val="000000"/>
                </a:solidFill>
                <a:latin typeface="Times New Roman"/>
                <a:ea typeface="ＭＳ ゴシック"/>
              </a:rPr>
              <a:t>.</a:t>
            </a:r>
          </a:p>
          <a:p>
            <a:pPr lvl="1" rtl="0"/>
            <a:r>
              <a:rPr lang="en-US" b="0" i="0" u="none" strike="noStrike" baseline="0" smtClean="0">
                <a:latin typeface="Segoe"/>
                <a:ea typeface="ＭＳ ゴシック"/>
              </a:rPr>
              <a:t>Click any cell inside the table.</a:t>
            </a:r>
          </a:p>
          <a:p>
            <a:pPr lvl="1" rtl="0"/>
            <a:r>
              <a:rPr lang="en-US" b="0" i="0" u="none" strike="noStrike" baseline="0" smtClean="0">
                <a:latin typeface="Segoe"/>
                <a:ea typeface="ＭＳ ゴシック"/>
              </a:rPr>
              <a:t>On the DESIGN tab, in the Tools group, click the </a:t>
            </a:r>
            <a:r>
              <a:rPr lang="en-US" b="1" i="0" u="none" strike="noStrike" baseline="0" smtClean="0">
                <a:latin typeface="Segoe"/>
                <a:ea typeface="ＭＳ ゴシック"/>
              </a:rPr>
              <a:t>Insert Slicer</a:t>
            </a:r>
            <a:r>
              <a:rPr lang="en-US" b="0" i="0" u="none" strike="noStrike" baseline="0" smtClean="0">
                <a:latin typeface="Segoe"/>
                <a:ea typeface="ＭＳ ゴシック"/>
              </a:rPr>
              <a:t> button</a:t>
            </a:r>
            <a:r>
              <a:rPr lang="en-US" b="0" i="0" u="none" strike="noStrike" baseline="0" smtClean="0">
                <a:latin typeface="Times New Roman"/>
                <a:ea typeface="ＭＳ ゴシック"/>
              </a:rPr>
              <a:t>.</a:t>
            </a:r>
            <a:endParaRPr lang="en-US" b="1"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84</a:t>
            </a:fld>
            <a:endParaRPr lang="en-US" dirty="0"/>
          </a:p>
        </p:txBody>
      </p:sp>
    </p:spTree>
    <p:extLst>
      <p:ext uri="{BB962C8B-B14F-4D97-AF65-F5344CB8AC3E}">
        <p14:creationId xmlns:p14="http://schemas.microsoft.com/office/powerpoint/2010/main" val="12480945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Use a Slicer to View Table Data</a:t>
            </a: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solidFill>
                  <a:srgbClr val="000000"/>
                </a:solidFill>
                <a:latin typeface="Segoe"/>
                <a:ea typeface="ＭＳ ゴシック"/>
              </a:rPr>
              <a:t>The Insert Slicer dialog box contains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empty check boxes for each of the fields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for which you can create buttons (right).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Click </a:t>
            </a:r>
            <a:r>
              <a:rPr lang="en-US" sz="2000" b="1" i="0" u="none" strike="noStrike" baseline="0" smtClean="0">
                <a:solidFill>
                  <a:srgbClr val="000000"/>
                </a:solidFill>
                <a:latin typeface="Segoe"/>
                <a:ea typeface="ＭＳ ゴシック"/>
              </a:rPr>
              <a:t>For use on</a:t>
            </a:r>
            <a:r>
              <a:rPr lang="en-US" sz="2000" b="0" i="0" u="none" strike="noStrike" baseline="0" smtClean="0">
                <a:solidFill>
                  <a:srgbClr val="000000"/>
                </a:solidFill>
                <a:latin typeface="Segoe"/>
                <a:ea typeface="ＭＳ ゴシック"/>
              </a:rPr>
              <a:t> and </a:t>
            </a:r>
            <a:r>
              <a:rPr lang="en-US" sz="2000" b="1" i="0" u="none" strike="noStrike" baseline="0" smtClean="0">
                <a:solidFill>
                  <a:srgbClr val="000000"/>
                </a:solidFill>
                <a:latin typeface="Segoe"/>
                <a:ea typeface="ＭＳ ゴシック"/>
              </a:rPr>
              <a:t>To treat</a:t>
            </a:r>
            <a:r>
              <a:rPr lang="en-US" sz="2000" b="0" i="0" u="none" strike="noStrike" baseline="0" smtClean="0">
                <a:solidFill>
                  <a:srgbClr val="000000"/>
                </a:solidFill>
                <a:latin typeface="Times New Roman"/>
                <a:ea typeface="ＭＳ ゴシック"/>
              </a:rPr>
              <a:t>.</a:t>
            </a:r>
          </a:p>
          <a:p>
            <a:pPr lvl="1" rtl="0">
              <a:buAutoNum type="arabicPeriod" startAt="5"/>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OK</a:t>
            </a:r>
            <a:r>
              <a:rPr lang="en-US" sz="2000" b="0" i="0" u="none" strike="noStrike" baseline="0" smtClean="0">
                <a:solidFill>
                  <a:srgbClr val="000000"/>
                </a:solidFill>
                <a:latin typeface="Segoe"/>
                <a:ea typeface="ＭＳ ゴシック"/>
              </a:rPr>
              <a:t>. As the dialog box disappears,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two slicer tools appear as graphic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objects in the center of the worksheet.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They’re not actually inside the table;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for the moment, they’re just in the way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of it.</a:t>
            </a:r>
            <a:endParaRPr lang="en-US" sz="2000" b="1"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85</a:t>
            </a:fld>
            <a:endParaRPr lang="en-US" dirty="0"/>
          </a:p>
        </p:txBody>
      </p:sp>
      <p:pic>
        <p:nvPicPr>
          <p:cNvPr id="7" name="Picture 6" descr="09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1676400"/>
            <a:ext cx="2581061" cy="4552992"/>
          </a:xfrm>
          <a:prstGeom prst="rect">
            <a:avLst/>
          </a:prstGeom>
        </p:spPr>
      </p:pic>
    </p:spTree>
    <p:extLst>
      <p:ext uri="{BB962C8B-B14F-4D97-AF65-F5344CB8AC3E}">
        <p14:creationId xmlns:p14="http://schemas.microsoft.com/office/powerpoint/2010/main" val="30675082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Use a Slicer to View Table Data</a:t>
            </a:r>
          </a:p>
        </p:txBody>
      </p:sp>
      <p:sp>
        <p:nvSpPr>
          <p:cNvPr id="3" name="Text Placeholder 2"/>
          <p:cNvSpPr>
            <a:spLocks noGrp="1"/>
          </p:cNvSpPr>
          <p:nvPr>
            <p:ph type="body" idx="1"/>
          </p:nvPr>
        </p:nvSpPr>
        <p:spPr/>
        <p:txBody>
          <a:bodyPr/>
          <a:lstStyle/>
          <a:p>
            <a:pPr lvl="1" rtl="0">
              <a:buFont typeface="+mj-lt"/>
              <a:buAutoNum type="arabicPeriod" startAt="7"/>
            </a:pPr>
            <a:r>
              <a:rPr lang="en-US" sz="2000" b="0" i="0" u="none" strike="noStrike" baseline="0" smtClean="0">
                <a:latin typeface="Segoe"/>
                <a:ea typeface="ＭＳ ゴシック"/>
              </a:rPr>
              <a:t>Relocate the </a:t>
            </a:r>
            <a:r>
              <a:rPr lang="en-US" sz="2000" b="1" i="0" u="none" strike="noStrike" baseline="0" smtClean="0">
                <a:latin typeface="Segoe"/>
                <a:ea typeface="ＭＳ ゴシック"/>
              </a:rPr>
              <a:t>For use on</a:t>
            </a:r>
            <a:r>
              <a:rPr lang="en-US" sz="2000" b="0" i="0" u="none" strike="noStrike" baseline="0" smtClean="0">
                <a:solidFill>
                  <a:srgbClr val="000000"/>
                </a:solidFill>
                <a:latin typeface="Segoe"/>
                <a:ea typeface="ＭＳ ゴシック"/>
              </a:rPr>
              <a:t> slicer by dragging its title bar toward the upper right of the worksheet. As you drag toward the edge of the window, the worksheet automatically scrolls to reveal space where you can drop the slicer. Drop the slicer when it’s to the right of the table, just beneath the headers row.</a:t>
            </a:r>
          </a:p>
          <a:p>
            <a:pPr lvl="1" rtl="0">
              <a:buAutoNum type="arabicPeriod" startAt="7"/>
            </a:pPr>
            <a:r>
              <a:rPr lang="en-US" sz="2000" b="0" i="0" u="none" strike="noStrike" baseline="0" smtClean="0">
                <a:latin typeface="Segoe"/>
                <a:ea typeface="ＭＳ ゴシック"/>
              </a:rPr>
              <a:t>Repeat the process </a:t>
            </a:r>
            <a:br>
              <a:rPr lang="en-US" sz="2000" b="0" i="0" u="none" strike="noStrike" baseline="0" smtClean="0">
                <a:latin typeface="Segoe"/>
                <a:ea typeface="ＭＳ ゴシック"/>
              </a:rPr>
            </a:br>
            <a:r>
              <a:rPr lang="en-US" sz="2000" b="0" i="0" u="none" strike="noStrike" baseline="0" smtClean="0">
                <a:latin typeface="Segoe"/>
                <a:ea typeface="ＭＳ ゴシック"/>
              </a:rPr>
              <a:t>with the </a:t>
            </a:r>
            <a:r>
              <a:rPr lang="en-US" sz="2000" b="1" i="0" u="none" strike="noStrike" baseline="0" smtClean="0">
                <a:latin typeface="Segoe"/>
                <a:ea typeface="ＭＳ ゴシック"/>
              </a:rPr>
              <a:t>To treat</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slicer, dragging it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below the For use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on slicer.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worksheet should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look similar to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figure at 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86</a:t>
            </a:fld>
            <a:endParaRPr lang="en-US" dirty="0"/>
          </a:p>
        </p:txBody>
      </p:sp>
      <p:pic>
        <p:nvPicPr>
          <p:cNvPr id="7" name="Picture 6" descr="09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1478" y="3276600"/>
            <a:ext cx="5031522" cy="2870043"/>
          </a:xfrm>
          <a:prstGeom prst="rect">
            <a:avLst/>
          </a:prstGeom>
        </p:spPr>
      </p:pic>
    </p:spTree>
    <p:extLst>
      <p:ext uri="{BB962C8B-B14F-4D97-AF65-F5344CB8AC3E}">
        <p14:creationId xmlns:p14="http://schemas.microsoft.com/office/powerpoint/2010/main" val="23195467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Use a Slicer to View Table Data</a:t>
            </a:r>
          </a:p>
        </p:txBody>
      </p:sp>
      <p:sp>
        <p:nvSpPr>
          <p:cNvPr id="3" name="Text Placeholder 2"/>
          <p:cNvSpPr>
            <a:spLocks noGrp="1"/>
          </p:cNvSpPr>
          <p:nvPr>
            <p:ph type="body" idx="1"/>
          </p:nvPr>
        </p:nvSpPr>
        <p:spPr/>
        <p:txBody>
          <a:bodyPr/>
          <a:lstStyle/>
          <a:p>
            <a:pPr lvl="1" rtl="0">
              <a:buFont typeface="+mj-lt"/>
              <a:buAutoNum type="arabicPeriod" startAt="9"/>
            </a:pPr>
            <a:r>
              <a:rPr lang="en-US" sz="2100" b="0" i="0" u="none" strike="noStrike" baseline="0" smtClean="0">
                <a:latin typeface="Segoe"/>
                <a:ea typeface="ＭＳ ゴシック"/>
              </a:rPr>
              <a:t>To see just the treatments that apply to dogs only, click </a:t>
            </a:r>
            <a:r>
              <a:rPr lang="en-US" sz="2100" b="1" i="0" u="none" strike="noStrike" baseline="0" smtClean="0">
                <a:latin typeface="Segoe"/>
                <a:ea typeface="ＭＳ ゴシック"/>
              </a:rPr>
              <a:t>Dog</a:t>
            </a:r>
            <a:r>
              <a:rPr lang="en-US" sz="2100" b="0" i="0" u="none" strike="noStrike" baseline="0" smtClean="0">
                <a:solidFill>
                  <a:srgbClr val="000000"/>
                </a:solidFill>
                <a:latin typeface="Segoe"/>
                <a:ea typeface="ＭＳ ゴシック"/>
              </a:rPr>
              <a:t> on the To treat slicer. Note that the AutoFilter button for the To treat column shows a filter has been applied.</a:t>
            </a:r>
          </a:p>
          <a:p>
            <a:pPr lvl="1" rtl="0">
              <a:buAutoNum type="arabicPeriod" startAt="9"/>
            </a:pPr>
            <a:r>
              <a:rPr lang="en-US" sz="2100" b="0" i="0" u="none" strike="noStrike" baseline="0" smtClean="0">
                <a:latin typeface="Segoe"/>
                <a:ea typeface="ＭＳ ゴシック"/>
              </a:rPr>
              <a:t>To show just the treatments that apply to the endocrine system, click </a:t>
            </a:r>
            <a:r>
              <a:rPr lang="en-US" sz="2100" b="1" i="0" u="none" strike="noStrike" baseline="0" smtClean="0">
                <a:latin typeface="Segoe"/>
                <a:ea typeface="ＭＳ ゴシック"/>
              </a:rPr>
              <a:t>Endocrine</a:t>
            </a:r>
            <a:r>
              <a:rPr lang="en-US" sz="2100" b="0" i="0" u="none" strike="noStrike" baseline="0" smtClean="0">
                <a:solidFill>
                  <a:srgbClr val="000000"/>
                </a:solidFill>
                <a:latin typeface="Segoe"/>
                <a:ea typeface="ＭＳ ゴシック"/>
              </a:rPr>
              <a:t> on the For use on slicer. Note that the filters from both slicers apply simultaneously, so you should see endocrine system treatments for dogs only. The slicer highlights only the criterion in use for the current filter.</a:t>
            </a:r>
          </a:p>
          <a:p>
            <a:pPr lvl="0" rtl="0"/>
            <a:r>
              <a:rPr lang="en-US" sz="2100" b="0" i="0" u="none" strike="noStrike" baseline="0" smtClean="0">
                <a:solidFill>
                  <a:srgbClr val="000000"/>
                </a:solidFill>
                <a:latin typeface="Segoe"/>
                <a:ea typeface="ＭＳ ゴシック"/>
              </a:rPr>
              <a:t>To clear the filters using the slicers, click the </a:t>
            </a:r>
            <a:r>
              <a:rPr lang="en-US" sz="2100" b="1" i="0" u="none" strike="noStrike" baseline="0" smtClean="0">
                <a:solidFill>
                  <a:srgbClr val="000000"/>
                </a:solidFill>
                <a:latin typeface="Segoe"/>
                <a:ea typeface="ＭＳ ゴシック"/>
              </a:rPr>
              <a:t>Clear Filter</a:t>
            </a:r>
            <a:r>
              <a:rPr lang="en-US" sz="2100" b="0" i="0" u="none" strike="noStrike" baseline="0" smtClean="0">
                <a:solidFill>
                  <a:srgbClr val="000000"/>
                </a:solidFill>
                <a:latin typeface="Segoe"/>
                <a:ea typeface="ＭＳ ゴシック"/>
              </a:rPr>
              <a:t> button in the upper right corner of each slicer.</a:t>
            </a:r>
          </a:p>
          <a:p>
            <a:pPr lvl="0" rtl="0"/>
            <a:r>
              <a:rPr lang="en-US" sz="2100" b="1" i="0" u="none" strike="noStrike" baseline="0" smtClean="0">
                <a:latin typeface="Segoe"/>
                <a:ea typeface="ＭＳ ゴシック"/>
              </a:rPr>
              <a:t>SAVE</a:t>
            </a:r>
            <a:r>
              <a:rPr lang="en-US" sz="2100" b="0" i="0" u="none" strike="noStrike" baseline="0" smtClean="0">
                <a:solidFill>
                  <a:srgbClr val="000000"/>
                </a:solidFill>
                <a:latin typeface="Segoe"/>
                <a:ea typeface="ＭＳ ゴシック"/>
              </a:rPr>
              <a:t> and </a:t>
            </a:r>
            <a:r>
              <a:rPr lang="en-US" sz="2100" b="1" i="0" u="none" strike="noStrike" baseline="0" smtClean="0">
                <a:solidFill>
                  <a:srgbClr val="000000"/>
                </a:solidFill>
                <a:latin typeface="Segoe"/>
                <a:ea typeface="ＭＳ ゴシック"/>
              </a:rPr>
              <a:t>CLOSE</a:t>
            </a:r>
            <a:r>
              <a:rPr lang="en-US" sz="2100" b="0" i="0" u="none" strike="noStrike" baseline="0" smtClean="0">
                <a:solidFill>
                  <a:srgbClr val="000000"/>
                </a:solidFill>
                <a:latin typeface="Segoe"/>
                <a:ea typeface="ＭＳ ゴシック"/>
              </a:rPr>
              <a:t> the workbook and leave Excel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87</a:t>
            </a:fld>
            <a:endParaRPr lang="en-US" dirty="0"/>
          </a:p>
        </p:txBody>
      </p:sp>
      <p:sp>
        <p:nvSpPr>
          <p:cNvPr id="7" name="Date Placeholder 3"/>
          <p:cNvSpPr txBox="1">
            <a:spLocks/>
          </p:cNvSpPr>
          <p:nvPr/>
        </p:nvSpPr>
        <p:spPr bwMode="auto">
          <a:xfrm>
            <a:off x="609600" y="63976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sz="105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mtClean="0"/>
              <a:t>© 2014, John Wiley &amp; Sons, Inc.</a:t>
            </a:r>
            <a:endParaRPr lang="en-US" dirty="0"/>
          </a:p>
        </p:txBody>
      </p:sp>
      <p:sp>
        <p:nvSpPr>
          <p:cNvPr id="8" name="Footer Placeholder 4"/>
          <p:cNvSpPr txBox="1">
            <a:spLocks/>
          </p:cNvSpPr>
          <p:nvPr/>
        </p:nvSpPr>
        <p:spPr bwMode="auto">
          <a:xfrm>
            <a:off x="2895600" y="6397625"/>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105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Microsoft Official Academic Course, Microsoft Word 2013</a:t>
            </a:r>
            <a:endParaRPr lang="en-US" dirty="0"/>
          </a:p>
        </p:txBody>
      </p:sp>
      <p:sp>
        <p:nvSpPr>
          <p:cNvPr id="9" name="Slide Number Placeholder 5"/>
          <p:cNvSpPr txBox="1">
            <a:spLocks/>
          </p:cNvSpPr>
          <p:nvPr/>
        </p:nvSpPr>
        <p:spPr bwMode="auto">
          <a:xfrm>
            <a:off x="6705600" y="63976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05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4453F413-A379-4AA4-A6AE-7C7FDF82C384}" type="slidenum">
              <a:rPr lang="en-US" smtClean="0"/>
              <a:pPr>
                <a:defRPr/>
              </a:pPr>
              <a:t>87</a:t>
            </a:fld>
            <a:endParaRPr lang="en-US" dirty="0"/>
          </a:p>
        </p:txBody>
      </p:sp>
    </p:spTree>
    <p:extLst>
      <p:ext uri="{BB962C8B-B14F-4D97-AF65-F5344CB8AC3E}">
        <p14:creationId xmlns:p14="http://schemas.microsoft.com/office/powerpoint/2010/main" val="20629844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Convert a Table to a Range</a:t>
            </a:r>
          </a:p>
        </p:txBody>
      </p:sp>
      <p:sp>
        <p:nvSpPr>
          <p:cNvPr id="3" name="Text Placeholder 2"/>
          <p:cNvSpPr>
            <a:spLocks noGrp="1"/>
          </p:cNvSpPr>
          <p:nvPr>
            <p:ph type="body" idx="1"/>
          </p:nvPr>
        </p:nvSpPr>
        <p:spPr/>
        <p:txBody>
          <a:bodyPr/>
          <a:lstStyle/>
          <a:p>
            <a:pPr lvl="0" rtl="0"/>
            <a:r>
              <a:rPr lang="en-US" sz="1975" b="1" i="0" u="none" strike="noStrike" baseline="0" smtClean="0">
                <a:latin typeface="Segoe"/>
                <a:ea typeface="ＭＳ ゴシック"/>
              </a:rPr>
              <a:t>GET READY.</a:t>
            </a:r>
            <a:r>
              <a:rPr lang="en-US" sz="1975" b="0" i="0" u="none" strike="noStrike" baseline="0" smtClean="0">
                <a:latin typeface="Segoe"/>
                <a:ea typeface="ＭＳ ゴシック"/>
              </a:rPr>
              <a:t> </a:t>
            </a:r>
            <a:r>
              <a:rPr lang="en-US" sz="1975" b="1" i="0" u="none" strike="noStrike" baseline="0" smtClean="0">
                <a:latin typeface="Segoe"/>
                <a:ea typeface="ＭＳ ゴシック"/>
              </a:rPr>
              <a:t>RE-OPEN</a:t>
            </a:r>
            <a:r>
              <a:rPr lang="en-US" sz="1975" b="0" i="0" u="none" strike="noStrike" baseline="0" smtClean="0">
                <a:latin typeface="Segoe"/>
                <a:ea typeface="ＭＳ ゴシック"/>
              </a:rPr>
              <a:t> the </a:t>
            </a:r>
            <a:r>
              <a:rPr lang="en-US" sz="1975" b="1" i="1" u="none" strike="noStrike" baseline="0" smtClean="0">
                <a:latin typeface="Segoe"/>
                <a:ea typeface="ＭＳ ゴシック"/>
              </a:rPr>
              <a:t>09 2005 Customers Solution</a:t>
            </a:r>
            <a:r>
              <a:rPr lang="en-US" sz="1975" b="0" i="0" u="none" strike="noStrike" baseline="0" smtClean="0">
                <a:latin typeface="Segoe"/>
                <a:ea typeface="ＭＳ ゴシック"/>
              </a:rPr>
              <a:t> workbook for this lesson.</a:t>
            </a:r>
          </a:p>
          <a:p>
            <a:pPr lvl="1" rtl="0"/>
            <a:r>
              <a:rPr lang="en-US" sz="1975" b="0" i="0" u="none" strike="noStrike" baseline="0" smtClean="0">
                <a:latin typeface="Segoe"/>
                <a:ea typeface="ＭＳ ゴシック"/>
              </a:rPr>
              <a:t>Near the top of the Excel window, respond to the security warning by clicking </a:t>
            </a:r>
            <a:r>
              <a:rPr lang="en-US" sz="1975" b="1" i="0" u="none" strike="noStrike" baseline="0" smtClean="0">
                <a:latin typeface="Segoe"/>
                <a:ea typeface="ＭＳ ゴシック"/>
              </a:rPr>
              <a:t>Enable Content</a:t>
            </a:r>
            <a:r>
              <a:rPr lang="en-US" sz="1975" b="0" i="0" u="none" strike="noStrike" baseline="0" smtClean="0">
                <a:latin typeface="Times New Roman"/>
                <a:ea typeface="ＭＳ ゴシック"/>
              </a:rPr>
              <a:t>.</a:t>
            </a:r>
          </a:p>
          <a:p>
            <a:pPr lvl="1" rtl="0"/>
            <a:r>
              <a:rPr lang="en-US" sz="1975" i="0" u="none" strike="noStrike" baseline="0" smtClean="0">
                <a:latin typeface="Segoe"/>
                <a:ea typeface="ＭＳ ゴシック"/>
              </a:rPr>
              <a:t> </a:t>
            </a:r>
            <a:r>
              <a:rPr lang="en-US" sz="1975" b="1" i="0" u="none" strike="noStrike" baseline="0" smtClean="0">
                <a:latin typeface="Segoe"/>
                <a:ea typeface="ＭＳ ゴシック"/>
              </a:rPr>
              <a:t>SAVE</a:t>
            </a:r>
            <a:r>
              <a:rPr lang="en-US" sz="1975" b="0" i="0" u="none" strike="noStrike" baseline="0" smtClean="0">
                <a:latin typeface="Segoe"/>
                <a:ea typeface="ＭＳ ゴシック"/>
              </a:rPr>
              <a:t> the workbook in the Lesson 9 folder as </a:t>
            </a:r>
            <a:r>
              <a:rPr lang="en-US" sz="1975" b="1" i="1" u="none" strike="noStrike" baseline="0" smtClean="0">
                <a:latin typeface="Segoe"/>
                <a:ea typeface="ＭＳ ゴシック"/>
              </a:rPr>
              <a:t>09 2005 Customers Solution 2</a:t>
            </a:r>
            <a:r>
              <a:rPr lang="en-US" sz="1975" b="0" i="0" u="none" strike="noStrike" baseline="0" smtClean="0">
                <a:latin typeface="Times New Roman"/>
                <a:ea typeface="ＭＳ ゴシック"/>
              </a:rPr>
              <a:t>.</a:t>
            </a:r>
          </a:p>
          <a:p>
            <a:pPr lvl="1" rtl="0"/>
            <a:r>
              <a:rPr lang="en-US" sz="1975" b="0" i="0" u="none" strike="noStrike" baseline="0" smtClean="0">
                <a:latin typeface="Segoe"/>
                <a:ea typeface="ＭＳ ゴシック"/>
              </a:rPr>
              <a:t>Click any cell inside the table.</a:t>
            </a:r>
          </a:p>
          <a:p>
            <a:pPr lvl="1"/>
            <a:r>
              <a:rPr lang="en-US" sz="1975">
                <a:latin typeface="Segoe"/>
                <a:ea typeface="ＭＳ ゴシック"/>
              </a:rPr>
              <a:t>On the DESIGN tab, in the Tools group, click </a:t>
            </a:r>
            <a:r>
              <a:rPr lang="en-US" sz="1975" b="1">
                <a:latin typeface="Segoe"/>
                <a:ea typeface="ＭＳ ゴシック"/>
              </a:rPr>
              <a:t>Convert to Range</a:t>
            </a:r>
            <a:r>
              <a:rPr lang="en-US" sz="1975">
                <a:solidFill>
                  <a:srgbClr val="000000"/>
                </a:solidFill>
                <a:latin typeface="Times New Roman"/>
                <a:ea typeface="ＭＳ ゴシック"/>
              </a:rPr>
              <a:t>.</a:t>
            </a:r>
          </a:p>
          <a:p>
            <a:pPr lvl="1"/>
            <a:r>
              <a:rPr lang="en-US" sz="1975">
                <a:latin typeface="Segoe"/>
                <a:ea typeface="ＭＳ ゴシック"/>
              </a:rPr>
              <a:t>Excel opens a dialog box to verify this conversion is what you want. Click </a:t>
            </a:r>
            <a:r>
              <a:rPr lang="en-US" sz="1975" b="1">
                <a:latin typeface="Segoe"/>
                <a:ea typeface="ＭＳ ゴシック"/>
              </a:rPr>
              <a:t>OK</a:t>
            </a:r>
            <a:r>
              <a:rPr lang="en-US" sz="1975">
                <a:latin typeface="Segoe"/>
                <a:ea typeface="ＭＳ ゴシック"/>
              </a:rPr>
              <a:t>. The AutoFilter buttons are removed from the header row and entries are left sorted as they were. Subtotals and total rows remain, and formatting is left as it was.</a:t>
            </a:r>
          </a:p>
          <a:p>
            <a:pPr lvl="0"/>
            <a:r>
              <a:rPr lang="en-US" sz="1975" b="1">
                <a:latin typeface="Segoe"/>
                <a:ea typeface="ＭＳ ゴシック"/>
              </a:rPr>
              <a:t>SAVE</a:t>
            </a:r>
            <a:r>
              <a:rPr lang="en-US" sz="1975">
                <a:solidFill>
                  <a:srgbClr val="000000"/>
                </a:solidFill>
                <a:latin typeface="Segoe"/>
                <a:ea typeface="ＭＳ ゴシック"/>
              </a:rPr>
              <a:t> and </a:t>
            </a:r>
            <a:r>
              <a:rPr lang="en-US" sz="1975" b="1">
                <a:solidFill>
                  <a:srgbClr val="000000"/>
                </a:solidFill>
                <a:latin typeface="Segoe"/>
                <a:ea typeface="ＭＳ ゴシック"/>
              </a:rPr>
              <a:t>CLOSE</a:t>
            </a:r>
            <a:r>
              <a:rPr lang="en-US" sz="1975">
                <a:solidFill>
                  <a:srgbClr val="000000"/>
                </a:solidFill>
                <a:latin typeface="Segoe"/>
                <a:ea typeface="ＭＳ ゴシック"/>
              </a:rPr>
              <a:t> the workbook and leave Excel open.</a:t>
            </a:r>
            <a:endParaRPr lang="en-US" sz="1975">
              <a:solidFill>
                <a:srgbClr val="000000"/>
              </a:solidFill>
              <a:latin typeface="Times New Roman"/>
              <a:ea typeface="ＭＳ ゴシック"/>
            </a:endParaRPr>
          </a:p>
          <a:p>
            <a:pPr lvl="1" rtl="0"/>
            <a:endParaRPr lang="en-US" sz="1975"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88</a:t>
            </a:fld>
            <a:endParaRPr lang="en-US" dirty="0"/>
          </a:p>
        </p:txBody>
      </p:sp>
    </p:spTree>
    <p:extLst>
      <p:ext uri="{BB962C8B-B14F-4D97-AF65-F5344CB8AC3E}">
        <p14:creationId xmlns:p14="http://schemas.microsoft.com/office/powerpoint/2010/main" val="21627466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Record a Basic Macro</a:t>
            </a:r>
          </a:p>
        </p:txBody>
      </p:sp>
      <p:sp>
        <p:nvSpPr>
          <p:cNvPr id="3" name="Text Placeholder 2"/>
          <p:cNvSpPr>
            <a:spLocks noGrp="1"/>
          </p:cNvSpPr>
          <p:nvPr>
            <p:ph type="body" idx="1"/>
          </p:nvPr>
        </p:nvSpPr>
        <p:spPr/>
        <p:txBody>
          <a:bodyPr/>
          <a:lstStyle/>
          <a:p>
            <a:pPr lvl="0" rtl="0">
              <a:lnSpc>
                <a:spcPct val="90000"/>
              </a:lnSpc>
            </a:pPr>
            <a:r>
              <a:rPr lang="en-US" b="1" i="0" u="none" strike="noStrike" baseline="0" smtClean="0">
                <a:latin typeface="Segoe"/>
                <a:ea typeface="ＭＳ ゴシック"/>
              </a:rPr>
              <a:t>GET READY.</a:t>
            </a:r>
            <a:r>
              <a:rPr lang="en-US" b="0" i="0" u="none" strike="noStrike" baseline="0" smtClean="0">
                <a:latin typeface="Segoe"/>
                <a:ea typeface="ＭＳ ゴシック"/>
              </a:rPr>
              <a:t> </a:t>
            </a:r>
            <a:r>
              <a:rPr lang="en-US" b="1" i="0" u="none" strike="noStrike" baseline="0" smtClean="0">
                <a:latin typeface="Segoe"/>
                <a:ea typeface="ＭＳ ゴシック"/>
              </a:rPr>
              <a:t>OPEN</a:t>
            </a:r>
            <a:r>
              <a:rPr lang="en-US" b="0" i="0" u="none" strike="noStrike" baseline="0" smtClean="0">
                <a:latin typeface="Segoe"/>
                <a:ea typeface="ＭＳ ゴシック"/>
              </a:rPr>
              <a:t> the </a:t>
            </a:r>
            <a:r>
              <a:rPr lang="en-US" b="1" i="1" u="none" strike="noStrike" baseline="0" smtClean="0">
                <a:latin typeface="Segoe"/>
                <a:ea typeface="ＭＳ ゴシック"/>
              </a:rPr>
              <a:t>09 4Strong Tour Revenues</a:t>
            </a:r>
            <a:r>
              <a:rPr lang="en-US" b="0" i="0" u="none" strike="noStrike" baseline="0" smtClean="0">
                <a:latin typeface="Segoe"/>
                <a:ea typeface="ＭＳ ゴシック"/>
              </a:rPr>
              <a:t> workbook for this lesson.</a:t>
            </a:r>
          </a:p>
          <a:p>
            <a:pPr lvl="1" rtl="0">
              <a:lnSpc>
                <a:spcPct val="90000"/>
              </a:lnSpc>
            </a:pPr>
            <a:r>
              <a:rPr lang="en-US" b="0" i="0" u="none" strike="noStrike" baseline="0" smtClean="0">
                <a:latin typeface="Segoe"/>
                <a:ea typeface="ＭＳ ゴシック"/>
              </a:rPr>
              <a:t>Click the </a:t>
            </a:r>
            <a:r>
              <a:rPr lang="en-US" b="1" i="0" u="none" strike="noStrike" baseline="0" smtClean="0">
                <a:latin typeface="Segoe"/>
                <a:ea typeface="ＭＳ ゴシック"/>
              </a:rPr>
              <a:t>FILE</a:t>
            </a:r>
            <a:r>
              <a:rPr lang="en-US" b="0" i="0" u="none" strike="noStrike" baseline="0" smtClean="0">
                <a:solidFill>
                  <a:srgbClr val="000000"/>
                </a:solidFill>
                <a:latin typeface="Segoe"/>
                <a:ea typeface="ＭＳ ゴシック"/>
              </a:rPr>
              <a:t> tab, and then click </a:t>
            </a:r>
            <a:r>
              <a:rPr lang="en-US" b="1" i="0" u="none" strike="noStrike" baseline="0" smtClean="0">
                <a:solidFill>
                  <a:srgbClr val="000000"/>
                </a:solidFill>
                <a:latin typeface="Segoe"/>
                <a:ea typeface="ＭＳ ゴシック"/>
              </a:rPr>
              <a:t>Options</a:t>
            </a:r>
            <a:r>
              <a:rPr lang="en-US" b="0" i="0" u="none" strike="noStrike" baseline="0" smtClean="0">
                <a:solidFill>
                  <a:srgbClr val="000000"/>
                </a:solidFill>
                <a:latin typeface="Times New Roman"/>
                <a:ea typeface="ＭＳ ゴシック"/>
              </a:rPr>
              <a:t>.</a:t>
            </a:r>
          </a:p>
          <a:p>
            <a:pPr lvl="1" rtl="0">
              <a:lnSpc>
                <a:spcPct val="90000"/>
              </a:lnSpc>
            </a:pPr>
            <a:r>
              <a:rPr lang="en-US" b="0" i="0" u="none" strike="noStrike" baseline="0" smtClean="0">
                <a:latin typeface="Segoe"/>
                <a:ea typeface="ＭＳ ゴシック"/>
              </a:rPr>
              <a:t>In the Excel Options dialog box, click </a:t>
            </a:r>
            <a:r>
              <a:rPr lang="en-US" b="1" i="0" u="none" strike="noStrike" baseline="0" smtClean="0">
                <a:latin typeface="Segoe"/>
                <a:ea typeface="ＭＳ ゴシック"/>
              </a:rPr>
              <a:t>Customize Ribbon</a:t>
            </a:r>
            <a:r>
              <a:rPr lang="en-US" b="0" i="0" u="none" strike="noStrike" baseline="0" smtClean="0">
                <a:latin typeface="Times New Roman"/>
                <a:ea typeface="ＭＳ ゴシック"/>
              </a:rPr>
              <a:t>.</a:t>
            </a:r>
          </a:p>
          <a:p>
            <a:pPr lvl="1" rtl="0">
              <a:lnSpc>
                <a:spcPct val="90000"/>
              </a:lnSpc>
            </a:pPr>
            <a:r>
              <a:rPr lang="en-US" b="0" i="0" u="none" strike="noStrike" baseline="0" smtClean="0">
                <a:latin typeface="Segoe"/>
                <a:ea typeface="ＭＳ ゴシック"/>
              </a:rPr>
              <a:t>In the Main Tabs list on the right, check the </a:t>
            </a:r>
            <a:r>
              <a:rPr lang="en-US" b="1" i="0" u="none" strike="noStrike" baseline="0" smtClean="0">
                <a:latin typeface="Segoe"/>
                <a:ea typeface="ＭＳ ゴシック"/>
              </a:rPr>
              <a:t>Developer</a:t>
            </a:r>
            <a:r>
              <a:rPr lang="en-US" b="0" i="0" u="none" strike="noStrike" baseline="0" smtClean="0">
                <a:latin typeface="Segoe"/>
                <a:ea typeface="ＭＳ ゴシック"/>
              </a:rPr>
              <a:t> box if it is not already checked. This adds the DEVELOPER tab to Excel, enabling you to record macros. Click </a:t>
            </a:r>
            <a:r>
              <a:rPr lang="en-US" b="1" i="0" u="none" strike="noStrike" baseline="0" smtClean="0">
                <a:latin typeface="Segoe"/>
                <a:ea typeface="ＭＳ ゴシック"/>
              </a:rPr>
              <a:t>OK</a:t>
            </a:r>
            <a:r>
              <a:rPr lang="en-US" b="0" i="0" u="none" strike="noStrike" baseline="0" smtClean="0">
                <a:latin typeface="Times New Roman"/>
                <a:ea typeface="ＭＳ ゴシック"/>
              </a:rPr>
              <a:t>.</a:t>
            </a:r>
          </a:p>
          <a:p>
            <a:pPr lvl="1">
              <a:lnSpc>
                <a:spcPct val="90000"/>
              </a:lnSpc>
            </a:pPr>
            <a:r>
              <a:rPr lang="en-US">
                <a:latin typeface="Segoe"/>
                <a:ea typeface="ＭＳ ゴシック"/>
              </a:rPr>
              <a:t>The macro that you will record creates a custom subtotal row at the place you define, rather than at some place Excel determines. The rule you’ll follow is that the user (you) must select the cell where you want the subtotal to appear, and then run the macro. So to prepare for recording, click cell</a:t>
            </a:r>
            <a:r>
              <a:rPr lang="en-US" b="1">
                <a:latin typeface="Segoe"/>
                <a:ea typeface="ＭＳ ゴシック"/>
              </a:rPr>
              <a:t> D21</a:t>
            </a:r>
            <a:r>
              <a:rPr lang="en-US">
                <a:latin typeface="Times New Roman"/>
                <a:ea typeface="ＭＳ ゴシック"/>
              </a:rPr>
              <a:t>.</a:t>
            </a:r>
          </a:p>
          <a:p>
            <a:pPr lvl="1" rtl="0">
              <a:lnSpc>
                <a:spcPct val="90000"/>
              </a:lnSpc>
            </a:pP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89</a:t>
            </a:fld>
            <a:endParaRPr lang="en-US" dirty="0"/>
          </a:p>
        </p:txBody>
      </p:sp>
    </p:spTree>
    <p:extLst>
      <p:ext uri="{BB962C8B-B14F-4D97-AF65-F5344CB8AC3E}">
        <p14:creationId xmlns:p14="http://schemas.microsoft.com/office/powerpoint/2010/main" val="241918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Open a Non-Native File Directly in Excel</a:t>
            </a:r>
          </a:p>
        </p:txBody>
      </p:sp>
      <p:sp>
        <p:nvSpPr>
          <p:cNvPr id="3" name="Text Placeholder 2"/>
          <p:cNvSpPr>
            <a:spLocks noGrp="1"/>
          </p:cNvSpPr>
          <p:nvPr>
            <p:ph type="body" idx="1"/>
          </p:nvPr>
        </p:nvSpPr>
        <p:spPr/>
        <p:txBody>
          <a:bodyPr/>
          <a:lstStyle/>
          <a:p>
            <a:pPr lvl="1" rtl="0">
              <a:buFont typeface="+mj-lt"/>
              <a:buAutoNum type="arabicPeriod" startAt="10"/>
            </a:pPr>
            <a:r>
              <a:rPr lang="en-US" sz="2000" b="0" i="0" u="none" strike="noStrike" baseline="0" smtClean="0">
                <a:latin typeface="Segoe"/>
                <a:ea typeface="ＭＳ ゴシック"/>
              </a:rPr>
              <a:t>The worksheet that </a:t>
            </a:r>
            <a:br>
              <a:rPr lang="en-US" sz="2000" b="0" i="0" u="none" strike="noStrike" baseline="0" smtClean="0">
                <a:latin typeface="Segoe"/>
                <a:ea typeface="ＭＳ ゴシック"/>
              </a:rPr>
            </a:br>
            <a:r>
              <a:rPr lang="en-US" sz="2000" b="0" i="0" u="none" strike="noStrike" baseline="0" smtClean="0">
                <a:latin typeface="Segoe"/>
                <a:ea typeface="ＭＳ ゴシック"/>
              </a:rPr>
              <a:t>Excel has generated, </a:t>
            </a:r>
            <a:br>
              <a:rPr lang="en-US" sz="2000" b="0" i="0" u="none" strike="noStrike" baseline="0" smtClean="0">
                <a:latin typeface="Segoe"/>
                <a:ea typeface="ＭＳ ゴシック"/>
              </a:rPr>
            </a:br>
            <a:r>
              <a:rPr lang="en-US" sz="2000" b="0" i="0" u="none" strike="noStrike" baseline="0" smtClean="0">
                <a:latin typeface="Segoe"/>
                <a:ea typeface="ＭＳ ゴシック"/>
              </a:rPr>
              <a:t>shown at right, </a:t>
            </a:r>
            <a:br>
              <a:rPr lang="en-US" sz="2000" b="0" i="0" u="none" strike="noStrike" baseline="0" smtClean="0">
                <a:latin typeface="Segoe"/>
                <a:ea typeface="ＭＳ ゴシック"/>
              </a:rPr>
            </a:br>
            <a:r>
              <a:rPr lang="en-US" sz="2000" b="0" i="0" u="none" strike="noStrike" baseline="0" smtClean="0">
                <a:latin typeface="Segoe"/>
                <a:ea typeface="ＭＳ ゴシック"/>
              </a:rPr>
              <a:t>shows United States </a:t>
            </a:r>
            <a:br>
              <a:rPr lang="en-US" sz="2000" b="0" i="0" u="none" strike="noStrike" baseline="0" smtClean="0">
                <a:latin typeface="Segoe"/>
                <a:ea typeface="ＭＳ ゴシック"/>
              </a:rPr>
            </a:br>
            <a:r>
              <a:rPr lang="en-US" sz="2000" b="0" i="0" u="none" strike="noStrike" baseline="0" smtClean="0">
                <a:latin typeface="Segoe"/>
                <a:ea typeface="ＭＳ ゴシック"/>
              </a:rPr>
              <a:t>population estimates </a:t>
            </a:r>
            <a:br>
              <a:rPr lang="en-US" sz="2000" b="0" i="0" u="none" strike="noStrike" baseline="0" smtClean="0">
                <a:latin typeface="Segoe"/>
                <a:ea typeface="ＭＳ ゴシック"/>
              </a:rPr>
            </a:br>
            <a:r>
              <a:rPr lang="en-US" sz="2000" b="0" i="0" u="none" strike="noStrike" baseline="0" smtClean="0">
                <a:latin typeface="Segoe"/>
                <a:ea typeface="ＭＳ ゴシック"/>
              </a:rPr>
              <a:t>for each month from </a:t>
            </a:r>
            <a:br>
              <a:rPr lang="en-US" sz="2000" b="0" i="0" u="none" strike="noStrike" baseline="0" smtClean="0">
                <a:latin typeface="Segoe"/>
                <a:ea typeface="ＭＳ ゴシック"/>
              </a:rPr>
            </a:br>
            <a:r>
              <a:rPr lang="en-US" sz="2000" b="0" i="0" u="none" strike="noStrike" baseline="0" smtClean="0">
                <a:latin typeface="Segoe"/>
                <a:ea typeface="ＭＳ ゴシック"/>
              </a:rPr>
              <a:t>April 2010 to </a:t>
            </a:r>
            <a:br>
              <a:rPr lang="en-US" sz="2000" b="0" i="0" u="none" strike="noStrike" baseline="0" smtClean="0">
                <a:latin typeface="Segoe"/>
                <a:ea typeface="ＭＳ ゴシック"/>
              </a:rPr>
            </a:br>
            <a:r>
              <a:rPr lang="en-US" sz="2000" b="0" i="0" u="none" strike="noStrike" baseline="0" smtClean="0">
                <a:latin typeface="Segoe"/>
                <a:ea typeface="ＭＳ ゴシック"/>
              </a:rPr>
              <a:t>December 2012. </a:t>
            </a:r>
            <a:br>
              <a:rPr lang="en-US" sz="2000" b="0" i="0" u="none" strike="noStrike" baseline="0" smtClean="0">
                <a:latin typeface="Segoe"/>
                <a:ea typeface="ＭＳ ゴシック"/>
              </a:rPr>
            </a:br>
            <a:r>
              <a:rPr lang="en-US" sz="2000" b="0" i="0" u="none" strike="noStrike" baseline="0" smtClean="0">
                <a:latin typeface="Segoe"/>
                <a:ea typeface="ＭＳ ゴシック"/>
              </a:rPr>
              <a:t>Excel could not </a:t>
            </a:r>
            <a:br>
              <a:rPr lang="en-US" sz="2000" b="0" i="0" u="none" strike="noStrike" baseline="0" smtClean="0">
                <a:latin typeface="Segoe"/>
                <a:ea typeface="ＭＳ ゴシック"/>
              </a:rPr>
            </a:br>
            <a:r>
              <a:rPr lang="en-US" sz="2000" b="0" i="0" u="none" strike="noStrike" baseline="0" smtClean="0">
                <a:latin typeface="Segoe"/>
                <a:ea typeface="ＭＳ ゴシック"/>
              </a:rPr>
              <a:t>make sense of the </a:t>
            </a:r>
            <a:br>
              <a:rPr lang="en-US" sz="2000" b="0" i="0" u="none" strike="noStrike" baseline="0" smtClean="0">
                <a:latin typeface="Segoe"/>
                <a:ea typeface="ＭＳ ゴシック"/>
              </a:rPr>
            </a:br>
            <a:r>
              <a:rPr lang="en-US" sz="2000" b="0" i="0" u="none" strike="noStrike" baseline="0" smtClean="0">
                <a:latin typeface="Segoe"/>
                <a:ea typeface="ＭＳ ゴシック"/>
              </a:rPr>
              <a:t>dates in column A, so it left the data type set to General for most of the cells. However, it did make an error in attempting to convert the year in cell A25. To correct it, begin by deleting rows </a:t>
            </a:r>
            <a:r>
              <a:rPr lang="en-US" sz="2000" b="1" i="0" u="none" strike="noStrike" baseline="0" smtClean="0">
                <a:latin typeface="Segoe"/>
                <a:ea typeface="ＭＳ ゴシック"/>
              </a:rPr>
              <a:t>2</a:t>
            </a:r>
            <a:r>
              <a:rPr lang="en-US" sz="2000" b="0" i="0" u="none" strike="noStrike" baseline="0" smtClean="0">
                <a:latin typeface="Segoe"/>
                <a:ea typeface="ＭＳ ゴシック"/>
              </a:rPr>
              <a:t>, </a:t>
            </a:r>
            <a:r>
              <a:rPr lang="en-US" sz="2000" b="1" i="0" u="none" strike="noStrike" baseline="0" smtClean="0">
                <a:latin typeface="Segoe"/>
                <a:ea typeface="ＭＳ ゴシック"/>
              </a:rPr>
              <a:t>12</a:t>
            </a:r>
            <a:r>
              <a:rPr lang="en-US" sz="2000" b="0" i="0" u="none" strike="noStrike" baseline="0" smtClean="0">
                <a:latin typeface="Segoe"/>
                <a:ea typeface="ＭＳ ゴシック"/>
              </a:rPr>
              <a:t>, and </a:t>
            </a:r>
            <a:r>
              <a:rPr lang="en-US" sz="2000" b="1" i="0" u="none" strike="noStrike" baseline="0" smtClean="0">
                <a:latin typeface="Segoe"/>
                <a:ea typeface="ＭＳ ゴシック"/>
              </a:rPr>
              <a:t>25</a:t>
            </a:r>
            <a:r>
              <a:rPr lang="en-US" sz="2000" b="0" i="0" u="none" strike="noStrike" baseline="0" smtClean="0">
                <a:latin typeface="Segoe"/>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pic>
        <p:nvPicPr>
          <p:cNvPr id="7" name="Picture 6" descr="09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0083" y="1676400"/>
            <a:ext cx="4776717" cy="2844562"/>
          </a:xfrm>
          <a:prstGeom prst="rect">
            <a:avLst/>
          </a:prstGeom>
        </p:spPr>
      </p:pic>
    </p:spTree>
    <p:extLst>
      <p:ext uri="{BB962C8B-B14F-4D97-AF65-F5344CB8AC3E}">
        <p14:creationId xmlns:p14="http://schemas.microsoft.com/office/powerpoint/2010/main" val="41811935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Record a Basic Macro</a:t>
            </a: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latin typeface="Segoe"/>
                <a:ea typeface="ＭＳ ゴシック"/>
              </a:rPr>
              <a:t>On the DEVELOPER tab, in the Code group, find </a:t>
            </a:r>
            <a:r>
              <a:rPr lang="en-US" sz="2000" b="1" i="0" u="none" strike="noStrike" baseline="0" smtClean="0">
                <a:latin typeface="Segoe"/>
                <a:ea typeface="ＭＳ ゴシック"/>
              </a:rPr>
              <a:t>Use Relative References</a:t>
            </a:r>
            <a:r>
              <a:rPr lang="en-US" sz="2000" b="0" i="0" u="none" strike="noStrike" baseline="0" smtClean="0">
                <a:latin typeface="Segoe"/>
                <a:ea typeface="ＭＳ ゴシック"/>
              </a:rPr>
              <a:t>. If it is not highlighted, click to select it. You want relative references for this macro.</a:t>
            </a:r>
          </a:p>
          <a:p>
            <a:pPr lvl="1" rtl="0">
              <a:buAutoNum type="arabicPeriod" startAt="5"/>
            </a:pPr>
            <a:r>
              <a:rPr lang="en-US" sz="2000" b="0" i="0" u="none" strike="noStrike" baseline="0" smtClean="0">
                <a:latin typeface="Segoe"/>
                <a:ea typeface="ＭＳ ゴシック"/>
              </a:rPr>
              <a:t>In the Code group, click </a:t>
            </a:r>
            <a:r>
              <a:rPr lang="en-US" sz="2000" b="1" i="0" u="none" strike="noStrike" baseline="0" smtClean="0">
                <a:latin typeface="Segoe"/>
                <a:ea typeface="ＭＳ ゴシック"/>
              </a:rPr>
              <a:t>Record Macro</a:t>
            </a:r>
            <a:r>
              <a:rPr lang="en-US" sz="2000" b="0" i="0" u="none" strike="noStrike" baseline="0" smtClean="0">
                <a:latin typeface="Times New Roman"/>
                <a:ea typeface="ＭＳ ゴシック"/>
              </a:rPr>
              <a:t>.</a:t>
            </a:r>
          </a:p>
          <a:p>
            <a:pPr lvl="1">
              <a:buFont typeface="+mj-lt"/>
              <a:buAutoNum type="arabicPeriod" startAt="7"/>
            </a:pPr>
            <a:r>
              <a:rPr lang="en-US" sz="2000">
                <a:latin typeface="Segoe"/>
                <a:ea typeface="ＭＳ ゴシック"/>
              </a:rPr>
              <a:t>In the Record Macro dialog box, </a:t>
            </a:r>
            <a:br>
              <a:rPr lang="en-US" sz="2000">
                <a:latin typeface="Segoe"/>
                <a:ea typeface="ＭＳ ゴシック"/>
              </a:rPr>
            </a:br>
            <a:r>
              <a:rPr lang="en-US" sz="2000">
                <a:latin typeface="Segoe"/>
                <a:ea typeface="ＭＳ ゴシック"/>
              </a:rPr>
              <a:t>click the </a:t>
            </a:r>
            <a:r>
              <a:rPr lang="en-US" sz="2000" b="1">
                <a:latin typeface="Segoe"/>
                <a:ea typeface="ＭＳ ゴシック"/>
              </a:rPr>
              <a:t>Macro name</a:t>
            </a:r>
            <a:r>
              <a:rPr lang="en-US" sz="2000">
                <a:latin typeface="Segoe"/>
                <a:ea typeface="ＭＳ ゴシック"/>
              </a:rPr>
              <a:t> box and</a:t>
            </a:r>
            <a:br>
              <a:rPr lang="en-US" sz="2000">
                <a:latin typeface="Segoe"/>
                <a:ea typeface="ＭＳ ゴシック"/>
              </a:rPr>
            </a:br>
            <a:r>
              <a:rPr lang="en-US" sz="2000">
                <a:latin typeface="Segoe"/>
                <a:ea typeface="ＭＳ ゴシック"/>
              </a:rPr>
              <a:t>type </a:t>
            </a:r>
            <a:r>
              <a:rPr lang="en-US" sz="2000" b="1">
                <a:latin typeface="Segoe"/>
                <a:ea typeface="ＭＳ ゴシック"/>
              </a:rPr>
              <a:t>CustomSubtotals</a:t>
            </a:r>
            <a:r>
              <a:rPr lang="en-US" sz="2000">
                <a:latin typeface="Times New Roman"/>
                <a:ea typeface="ＭＳ ゴシック"/>
              </a:rPr>
              <a:t>.</a:t>
            </a:r>
          </a:p>
          <a:p>
            <a:pPr lvl="1">
              <a:buAutoNum type="arabicPeriod" startAt="7"/>
            </a:pPr>
            <a:r>
              <a:rPr lang="en-US" sz="2000">
                <a:latin typeface="Segoe"/>
                <a:ea typeface="ＭＳ ゴシック"/>
              </a:rPr>
              <a:t>In the Shortcut key box beside </a:t>
            </a:r>
            <a:br>
              <a:rPr lang="en-US" sz="2000">
                <a:latin typeface="Segoe"/>
                <a:ea typeface="ＭＳ ゴシック"/>
              </a:rPr>
            </a:br>
            <a:r>
              <a:rPr lang="en-US" sz="2000">
                <a:latin typeface="Segoe"/>
                <a:ea typeface="ＭＳ ゴシック"/>
              </a:rPr>
              <a:t>Ctrl +, type the capital </a:t>
            </a:r>
            <a:r>
              <a:rPr lang="en-US" sz="2000" b="1">
                <a:latin typeface="Segoe"/>
                <a:ea typeface="ＭＳ ゴシック"/>
              </a:rPr>
              <a:t>S</a:t>
            </a:r>
            <a:r>
              <a:rPr lang="en-US" sz="2000">
                <a:latin typeface="Segoe"/>
                <a:ea typeface="ＭＳ ゴシック"/>
              </a:rPr>
              <a:t>. This </a:t>
            </a:r>
            <a:br>
              <a:rPr lang="en-US" sz="2000">
                <a:latin typeface="Segoe"/>
                <a:ea typeface="ＭＳ ゴシック"/>
              </a:rPr>
            </a:br>
            <a:r>
              <a:rPr lang="en-US" sz="2000">
                <a:latin typeface="Segoe"/>
                <a:ea typeface="ＭＳ ゴシック"/>
              </a:rPr>
              <a:t>changes the shortcut key to </a:t>
            </a:r>
            <a:br>
              <a:rPr lang="en-US" sz="2000">
                <a:latin typeface="Segoe"/>
                <a:ea typeface="ＭＳ ゴシック"/>
              </a:rPr>
            </a:br>
            <a:r>
              <a:rPr lang="en-US" sz="2000">
                <a:latin typeface="Segoe"/>
                <a:ea typeface="ＭＳ ゴシック"/>
              </a:rPr>
              <a:t>Ctrl + Shift + S. Leave Store </a:t>
            </a:r>
            <a:br>
              <a:rPr lang="en-US" sz="2000">
                <a:latin typeface="Segoe"/>
                <a:ea typeface="ＭＳ ゴシック"/>
              </a:rPr>
            </a:br>
            <a:r>
              <a:rPr lang="en-US" sz="2000">
                <a:latin typeface="Segoe"/>
                <a:ea typeface="ＭＳ ゴシック"/>
              </a:rPr>
              <a:t>macro in set to This Workbook. </a:t>
            </a:r>
            <a:br>
              <a:rPr lang="en-US" sz="2000">
                <a:latin typeface="Segoe"/>
                <a:ea typeface="ＭＳ ゴシック"/>
              </a:rPr>
            </a:br>
            <a:r>
              <a:rPr lang="en-US" sz="2000">
                <a:latin typeface="Segoe"/>
                <a:ea typeface="ＭＳ ゴシック"/>
              </a:rPr>
              <a:t>The dialog box should now appear as sown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90</a:t>
            </a:fld>
            <a:endParaRPr lang="en-US" dirty="0"/>
          </a:p>
        </p:txBody>
      </p:sp>
      <p:pic>
        <p:nvPicPr>
          <p:cNvPr id="7" name="Picture 6" descr="09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3048000"/>
            <a:ext cx="3283120" cy="2415070"/>
          </a:xfrm>
          <a:prstGeom prst="rect">
            <a:avLst/>
          </a:prstGeom>
        </p:spPr>
      </p:pic>
    </p:spTree>
    <p:extLst>
      <p:ext uri="{BB962C8B-B14F-4D97-AF65-F5344CB8AC3E}">
        <p14:creationId xmlns:p14="http://schemas.microsoft.com/office/powerpoint/2010/main" val="28557238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Record a Basic Macro</a:t>
            </a:r>
          </a:p>
        </p:txBody>
      </p:sp>
      <p:sp>
        <p:nvSpPr>
          <p:cNvPr id="3" name="Text Placeholder 2"/>
          <p:cNvSpPr>
            <a:spLocks noGrp="1"/>
          </p:cNvSpPr>
          <p:nvPr>
            <p:ph type="body" idx="1"/>
          </p:nvPr>
        </p:nvSpPr>
        <p:spPr/>
        <p:txBody>
          <a:bodyPr/>
          <a:lstStyle/>
          <a:p>
            <a:pPr lvl="1" rtl="0">
              <a:lnSpc>
                <a:spcPct val="90000"/>
              </a:lnSpc>
              <a:buFont typeface="+mj-lt"/>
              <a:buAutoNum type="arabicPeriod" startAt="9"/>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OK</a:t>
            </a:r>
            <a:r>
              <a:rPr lang="en-US" sz="2000" b="0" i="0" u="none" strike="noStrike" baseline="0" smtClean="0">
                <a:latin typeface="Segoe"/>
                <a:ea typeface="ＭＳ ゴシック"/>
              </a:rPr>
              <a:t>. You are now recording a macro.</a:t>
            </a:r>
          </a:p>
          <a:p>
            <a:pPr lvl="1" rtl="0">
              <a:lnSpc>
                <a:spcPct val="90000"/>
              </a:lnSpc>
              <a:buAutoNum type="arabicPeriod" startAt="9"/>
            </a:pPr>
            <a:r>
              <a:rPr lang="en-US" sz="2000" b="0" i="0" u="none" strike="noStrike" baseline="0" smtClean="0">
                <a:latin typeface="Segoe"/>
                <a:ea typeface="ＭＳ ゴシック"/>
              </a:rPr>
              <a:t>Press </a:t>
            </a:r>
            <a:r>
              <a:rPr lang="en-US" sz="2000" b="1" i="0" u="none" strike="noStrike" baseline="0" smtClean="0">
                <a:latin typeface="Segoe"/>
                <a:ea typeface="ＭＳ ゴシック"/>
              </a:rPr>
              <a:t>Shift + Down Arrow</a:t>
            </a:r>
            <a:r>
              <a:rPr lang="en-US" sz="2000" b="0" i="0" u="none" strike="noStrike" baseline="0" smtClean="0">
                <a:latin typeface="Times New Roman"/>
                <a:ea typeface="ＭＳ ゴシック"/>
              </a:rPr>
              <a:t>.</a:t>
            </a:r>
          </a:p>
          <a:p>
            <a:pPr lvl="1" rtl="0">
              <a:lnSpc>
                <a:spcPct val="90000"/>
              </a:lnSpc>
              <a:buAutoNum type="arabicPeriod" startAt="9"/>
            </a:pPr>
            <a:r>
              <a:rPr lang="en-US" sz="2000" b="0" i="0" u="none" strike="noStrike" baseline="0" smtClean="0">
                <a:latin typeface="Segoe"/>
                <a:ea typeface="ＭＳ ゴシック"/>
              </a:rPr>
              <a:t>On the HOME tab, in the Cells group, click the </a:t>
            </a:r>
            <a:r>
              <a:rPr lang="en-US" sz="2000" b="1" i="0" u="none" strike="noStrike" baseline="0" smtClean="0">
                <a:latin typeface="Segoe"/>
                <a:ea typeface="ＭＳ ゴシック"/>
              </a:rPr>
              <a:t>Insert arrow</a:t>
            </a:r>
            <a:r>
              <a:rPr lang="en-US" sz="2000" b="0" i="0" u="none" strike="noStrike" baseline="0" smtClean="0">
                <a:solidFill>
                  <a:srgbClr val="000000"/>
                </a:solidFill>
                <a:latin typeface="Segoe"/>
                <a:ea typeface="ＭＳ ゴシック"/>
              </a:rPr>
              <a:t>. In the menu, click </a:t>
            </a:r>
            <a:r>
              <a:rPr lang="en-US" sz="2000" b="1" i="0" u="none" strike="noStrike" baseline="0" smtClean="0">
                <a:solidFill>
                  <a:srgbClr val="000000"/>
                </a:solidFill>
                <a:latin typeface="Segoe"/>
                <a:ea typeface="ＭＳ ゴシック"/>
              </a:rPr>
              <a:t>Insert Sheet Rows</a:t>
            </a:r>
            <a:r>
              <a:rPr lang="en-US" sz="2000" b="0" i="0" u="none" strike="noStrike" baseline="0" smtClean="0">
                <a:solidFill>
                  <a:srgbClr val="000000"/>
                </a:solidFill>
                <a:latin typeface="Times New Roman"/>
                <a:ea typeface="ＭＳ ゴシック"/>
              </a:rPr>
              <a:t>.</a:t>
            </a:r>
          </a:p>
          <a:p>
            <a:pPr lvl="1" rtl="0">
              <a:lnSpc>
                <a:spcPct val="90000"/>
              </a:lnSpc>
              <a:buAutoNum type="arabicPeriod" startAt="9"/>
            </a:pPr>
            <a:r>
              <a:rPr lang="en-US" sz="2000" b="0" i="0" u="none" strike="noStrike" baseline="0" smtClean="0">
                <a:latin typeface="Segoe"/>
                <a:ea typeface="ＭＳ ゴシック"/>
              </a:rPr>
              <a:t>Press </a:t>
            </a:r>
            <a:r>
              <a:rPr lang="en-US" sz="2000" b="1" i="0" u="none" strike="noStrike" baseline="0" smtClean="0">
                <a:latin typeface="Segoe"/>
                <a:ea typeface="ＭＳ ゴシック"/>
              </a:rPr>
              <a:t>Shift + Up Arrow</a:t>
            </a:r>
            <a:r>
              <a:rPr lang="en-US" sz="2000" b="0" i="0" u="none" strike="noStrike" baseline="0" smtClean="0">
                <a:latin typeface="Times New Roman"/>
                <a:ea typeface="ＭＳ ゴシック"/>
              </a:rPr>
              <a:t>.</a:t>
            </a:r>
          </a:p>
          <a:p>
            <a:pPr lvl="1" rtl="0">
              <a:lnSpc>
                <a:spcPct val="90000"/>
              </a:lnSpc>
              <a:buAutoNum type="arabicPeriod" startAt="9"/>
            </a:pPr>
            <a:r>
              <a:rPr lang="en-US" sz="2000" b="0" i="0" u="none" strike="noStrike" baseline="0" smtClean="0">
                <a:latin typeface="Segoe"/>
                <a:ea typeface="ＭＳ ゴシック"/>
              </a:rPr>
              <a:t>In the Editing group, click </a:t>
            </a:r>
            <a:r>
              <a:rPr lang="en-US" sz="2000" b="1" i="0" u="none" strike="noStrike" baseline="0" smtClean="0">
                <a:latin typeface="Segoe"/>
                <a:ea typeface="ＭＳ ゴシック"/>
              </a:rPr>
              <a:t>AutoSum</a:t>
            </a:r>
            <a:r>
              <a:rPr lang="en-US" sz="2000" b="0" i="0" u="none" strike="noStrike" baseline="0" smtClean="0">
                <a:solidFill>
                  <a:srgbClr val="000000"/>
                </a:solidFill>
                <a:latin typeface="Segoe"/>
                <a:ea typeface="ＭＳ ゴシック"/>
              </a:rPr>
              <a:t>. Do not press Enter yet.</a:t>
            </a:r>
          </a:p>
          <a:p>
            <a:pPr lvl="1">
              <a:lnSpc>
                <a:spcPct val="90000"/>
              </a:lnSpc>
              <a:buFont typeface="+mj-lt"/>
              <a:buAutoNum type="arabicPeriod" startAt="14"/>
            </a:pPr>
            <a:r>
              <a:rPr lang="en-US" sz="2000">
                <a:latin typeface="Segoe"/>
                <a:ea typeface="ＭＳ ゴシック"/>
              </a:rPr>
              <a:t>In the Clipboard, click </a:t>
            </a:r>
            <a:r>
              <a:rPr lang="en-US" sz="2000" b="1">
                <a:latin typeface="Segoe"/>
                <a:ea typeface="ＭＳ ゴシック"/>
              </a:rPr>
              <a:t>Copy</a:t>
            </a:r>
            <a:r>
              <a:rPr lang="en-US" sz="2000">
                <a:solidFill>
                  <a:srgbClr val="000000"/>
                </a:solidFill>
                <a:latin typeface="Times New Roman"/>
                <a:ea typeface="ＭＳ ゴシック"/>
              </a:rPr>
              <a:t>.</a:t>
            </a:r>
          </a:p>
          <a:p>
            <a:pPr lvl="1">
              <a:lnSpc>
                <a:spcPct val="90000"/>
              </a:lnSpc>
              <a:buAutoNum type="arabicPeriod" startAt="14"/>
            </a:pPr>
            <a:r>
              <a:rPr lang="en-US" sz="2000">
                <a:latin typeface="Segoe"/>
                <a:ea typeface="ＭＳ ゴシック"/>
              </a:rPr>
              <a:t>Press </a:t>
            </a:r>
            <a:r>
              <a:rPr lang="en-US" sz="2000" b="1">
                <a:latin typeface="Segoe"/>
                <a:ea typeface="ＭＳ ゴシック"/>
              </a:rPr>
              <a:t>Tab</a:t>
            </a:r>
            <a:r>
              <a:rPr lang="en-US" sz="2000">
                <a:latin typeface="Times New Roman"/>
                <a:ea typeface="ＭＳ ゴシック"/>
              </a:rPr>
              <a:t>.</a:t>
            </a:r>
          </a:p>
          <a:p>
            <a:pPr lvl="1">
              <a:lnSpc>
                <a:spcPct val="90000"/>
              </a:lnSpc>
              <a:buAutoNum type="arabicPeriod" startAt="14"/>
            </a:pPr>
            <a:r>
              <a:rPr lang="en-US" sz="2000">
                <a:latin typeface="Segoe"/>
                <a:ea typeface="ＭＳ ゴシック"/>
              </a:rPr>
              <a:t>Type the partial formula </a:t>
            </a:r>
            <a:r>
              <a:rPr lang="en-US" sz="2000" b="1">
                <a:latin typeface="Segoe"/>
                <a:ea typeface="ＭＳ ゴシック"/>
              </a:rPr>
              <a:t>=max(</a:t>
            </a:r>
          </a:p>
          <a:p>
            <a:pPr lvl="1">
              <a:lnSpc>
                <a:spcPct val="90000"/>
              </a:lnSpc>
              <a:buAutoNum type="arabicPeriod" startAt="14"/>
            </a:pPr>
            <a:r>
              <a:rPr lang="en-US" sz="2000">
                <a:latin typeface="Segoe"/>
                <a:ea typeface="ＭＳ ゴシック"/>
              </a:rPr>
              <a:t>In </a:t>
            </a:r>
            <a:r>
              <a:rPr lang="en-US" sz="2000">
                <a:solidFill>
                  <a:srgbClr val="000000"/>
                </a:solidFill>
                <a:latin typeface="Segoe"/>
                <a:ea typeface="ＭＳ ゴシック"/>
              </a:rPr>
              <a:t>the Clipboard group, click </a:t>
            </a:r>
            <a:r>
              <a:rPr lang="en-US" sz="2000" b="1">
                <a:solidFill>
                  <a:srgbClr val="000000"/>
                </a:solidFill>
                <a:latin typeface="Segoe"/>
                <a:ea typeface="ＭＳ ゴシック"/>
              </a:rPr>
              <a:t>Paste</a:t>
            </a:r>
            <a:r>
              <a:rPr lang="en-US" sz="2000">
                <a:solidFill>
                  <a:srgbClr val="000000"/>
                </a:solidFill>
                <a:latin typeface="Times New Roman"/>
                <a:ea typeface="ＭＳ ゴシック"/>
              </a:rPr>
              <a:t>.</a:t>
            </a:r>
          </a:p>
          <a:p>
            <a:pPr lvl="1">
              <a:lnSpc>
                <a:spcPct val="90000"/>
              </a:lnSpc>
              <a:buAutoNum type="arabicPeriod" startAt="14"/>
            </a:pPr>
            <a:r>
              <a:rPr lang="en-US" sz="2000">
                <a:latin typeface="Segoe"/>
                <a:ea typeface="ＭＳ ゴシック"/>
              </a:rPr>
              <a:t>Type </a:t>
            </a:r>
            <a:r>
              <a:rPr lang="en-US" sz="2000" b="1">
                <a:latin typeface="Segoe"/>
                <a:ea typeface="ＭＳ ゴシック"/>
              </a:rPr>
              <a:t>)</a:t>
            </a:r>
            <a:r>
              <a:rPr lang="en-US" sz="2000">
                <a:solidFill>
                  <a:srgbClr val="000000"/>
                </a:solidFill>
                <a:latin typeface="Segoe"/>
                <a:ea typeface="ＭＳ ゴシック"/>
              </a:rPr>
              <a:t> (end parenthesis) and press </a:t>
            </a:r>
            <a:r>
              <a:rPr lang="en-US" sz="2000" b="1">
                <a:solidFill>
                  <a:srgbClr val="000000"/>
                </a:solidFill>
                <a:latin typeface="Segoe"/>
                <a:ea typeface="ＭＳ ゴシック"/>
              </a:rPr>
              <a:t>Tab</a:t>
            </a:r>
            <a:r>
              <a:rPr lang="en-US" sz="2000">
                <a:solidFill>
                  <a:srgbClr val="000000"/>
                </a:solidFill>
                <a:latin typeface="Times New Roman"/>
                <a:ea typeface="ＭＳ ゴシック"/>
              </a:rPr>
              <a:t>.</a:t>
            </a:r>
          </a:p>
          <a:p>
            <a:pPr lvl="1">
              <a:lnSpc>
                <a:spcPct val="90000"/>
              </a:lnSpc>
              <a:buAutoNum type="arabicPeriod" startAt="14"/>
            </a:pPr>
            <a:r>
              <a:rPr lang="en-US" sz="2000">
                <a:latin typeface="Segoe"/>
                <a:ea typeface="ＭＳ ゴシック"/>
              </a:rPr>
              <a:t>Press </a:t>
            </a:r>
            <a:r>
              <a:rPr lang="en-US" sz="2000" b="1">
                <a:latin typeface="Segoe"/>
                <a:ea typeface="ＭＳ ゴシック"/>
              </a:rPr>
              <a:t>Left Arrow</a:t>
            </a:r>
            <a:r>
              <a:rPr lang="en-US" sz="2000">
                <a:latin typeface="Times New Roman"/>
                <a:ea typeface="ＭＳ ゴシック"/>
              </a:rPr>
              <a:t>.</a:t>
            </a:r>
          </a:p>
          <a:p>
            <a:pPr lvl="1">
              <a:lnSpc>
                <a:spcPct val="90000"/>
              </a:lnSpc>
              <a:buAutoNum type="arabicPeriod" startAt="14"/>
            </a:pPr>
            <a:r>
              <a:rPr lang="en-US" sz="2000">
                <a:latin typeface="Segoe"/>
                <a:ea typeface="ＭＳ ゴシック"/>
              </a:rPr>
              <a:t>Click </a:t>
            </a:r>
            <a:r>
              <a:rPr lang="en-US" sz="2000" b="1">
                <a:latin typeface="Segoe"/>
                <a:ea typeface="ＭＳ ゴシック"/>
              </a:rPr>
              <a:t>$</a:t>
            </a:r>
            <a:r>
              <a:rPr lang="en-US" sz="2000">
                <a:solidFill>
                  <a:srgbClr val="000000"/>
                </a:solidFill>
                <a:latin typeface="Segoe"/>
                <a:ea typeface="ＭＳ ゴシック"/>
              </a:rPr>
              <a:t> (Accounting Number Format) in the Number group.</a:t>
            </a:r>
          </a:p>
          <a:p>
            <a:pPr lvl="1" rtl="0">
              <a:lnSpc>
                <a:spcPct val="90000"/>
              </a:lnSpc>
              <a:buAutoNum type="arabicPeriod" startAt="9"/>
            </a:pPr>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91</a:t>
            </a:fld>
            <a:endParaRPr lang="en-US" dirty="0"/>
          </a:p>
        </p:txBody>
      </p:sp>
    </p:spTree>
    <p:extLst>
      <p:ext uri="{BB962C8B-B14F-4D97-AF65-F5344CB8AC3E}">
        <p14:creationId xmlns:p14="http://schemas.microsoft.com/office/powerpoint/2010/main" val="17517878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Record a Basic Macro</a:t>
            </a:r>
          </a:p>
        </p:txBody>
      </p:sp>
      <p:sp>
        <p:nvSpPr>
          <p:cNvPr id="3" name="Text Placeholder 2"/>
          <p:cNvSpPr>
            <a:spLocks noGrp="1"/>
          </p:cNvSpPr>
          <p:nvPr>
            <p:ph type="body" idx="1"/>
          </p:nvPr>
        </p:nvSpPr>
        <p:spPr/>
        <p:txBody>
          <a:bodyPr/>
          <a:lstStyle/>
          <a:p>
            <a:pPr lvl="1" rtl="0">
              <a:buFont typeface="+mj-lt"/>
              <a:buAutoNum type="arabicPeriod" startAt="21"/>
            </a:pPr>
            <a:r>
              <a:rPr lang="en-US" sz="2000" b="0" i="0" u="none" strike="noStrike" baseline="0" smtClean="0">
                <a:solidFill>
                  <a:srgbClr val="000000"/>
                </a:solidFill>
                <a:latin typeface="Segoe"/>
                <a:ea typeface="ＭＳ ゴシック"/>
              </a:rPr>
              <a:t>On the DEVELOPER tab, in the Code group, click </a:t>
            </a:r>
            <a:r>
              <a:rPr lang="en-US" sz="2000" b="1" i="0" u="none" strike="noStrike" baseline="0" smtClean="0">
                <a:solidFill>
                  <a:srgbClr val="000000"/>
                </a:solidFill>
                <a:latin typeface="Segoe"/>
                <a:ea typeface="ＭＳ ゴシック"/>
              </a:rPr>
              <a:t>Stop Recording</a:t>
            </a:r>
            <a:r>
              <a:rPr lang="en-US" sz="2000" b="0" i="0" u="none" strike="noStrike" baseline="0" smtClean="0">
                <a:solidFill>
                  <a:srgbClr val="000000"/>
                </a:solidFill>
                <a:latin typeface="Times New Roman"/>
                <a:ea typeface="ＭＳ ゴシック"/>
              </a:rPr>
              <a:t>.</a:t>
            </a:r>
          </a:p>
          <a:p>
            <a:pPr lvl="1" rtl="0">
              <a:buAutoNum type="arabicPeriod" startAt="21"/>
            </a:pPr>
            <a:r>
              <a:rPr lang="en-US" sz="2000" b="0" i="0" u="none" strike="noStrike" baseline="0" smtClean="0">
                <a:solidFill>
                  <a:srgbClr val="000000"/>
                </a:solidFill>
                <a:latin typeface="Segoe"/>
                <a:ea typeface="ＭＳ ゴシック"/>
              </a:rPr>
              <a:t>Now that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you’re not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recording,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adjust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width of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column </a:t>
            </a:r>
            <a:r>
              <a:rPr lang="en-US" sz="2000" b="1" i="0" u="none" strike="noStrike" baseline="0" smtClean="0">
                <a:solidFill>
                  <a:srgbClr val="000000"/>
                </a:solidFill>
                <a:latin typeface="Segoe"/>
                <a:ea typeface="ＭＳ ゴシック"/>
              </a:rPr>
              <a:t>E</a:t>
            </a:r>
            <a:r>
              <a:rPr lang="en-US" sz="2000" b="0" i="0" u="none" strike="noStrike" baseline="0" smtClean="0">
                <a:solidFill>
                  <a:srgbClr val="000000"/>
                </a:solidFill>
                <a:latin typeface="Segoe"/>
                <a:ea typeface="ＭＳ ゴシック"/>
              </a:rPr>
              <a:t> to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fit its content.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As shown at</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right,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macro generates a total for the bottom of the arbitrary cluster of records, and also tabulates the highest value in that cluster in the cell adjacent to the subtotal.</a:t>
            </a:r>
          </a:p>
          <a:p>
            <a:pPr lvl="1" rtl="0">
              <a:buAutoNum type="arabicPeriod" startAt="21"/>
            </a:pPr>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92</a:t>
            </a:fld>
            <a:endParaRPr lang="en-US" dirty="0"/>
          </a:p>
        </p:txBody>
      </p:sp>
      <p:pic>
        <p:nvPicPr>
          <p:cNvPr id="7" name="Picture 6" descr="09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057400"/>
            <a:ext cx="5764625" cy="2798280"/>
          </a:xfrm>
          <a:prstGeom prst="rect">
            <a:avLst/>
          </a:prstGeom>
        </p:spPr>
      </p:pic>
    </p:spTree>
    <p:extLst>
      <p:ext uri="{BB962C8B-B14F-4D97-AF65-F5344CB8AC3E}">
        <p14:creationId xmlns:p14="http://schemas.microsoft.com/office/powerpoint/2010/main" val="9965233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Record a Basic Macro</a:t>
            </a:r>
          </a:p>
        </p:txBody>
      </p:sp>
      <p:sp>
        <p:nvSpPr>
          <p:cNvPr id="3" name="Text Placeholder 2"/>
          <p:cNvSpPr>
            <a:spLocks noGrp="1"/>
          </p:cNvSpPr>
          <p:nvPr>
            <p:ph type="body" idx="1"/>
          </p:nvPr>
        </p:nvSpPr>
        <p:spPr/>
        <p:txBody>
          <a:bodyPr/>
          <a:lstStyle/>
          <a:p>
            <a:pPr lvl="1" rtl="0">
              <a:buFont typeface="+mj-lt"/>
              <a:buAutoNum type="arabicPeriod" startAt="23"/>
            </a:pPr>
            <a:r>
              <a:rPr lang="en-US" b="0" i="0" u="none" strike="noStrike" baseline="0" smtClean="0">
                <a:latin typeface="Segoe"/>
                <a:ea typeface="ＭＳ ゴシック"/>
              </a:rPr>
              <a:t>Click the </a:t>
            </a:r>
            <a:r>
              <a:rPr lang="en-US" b="1" i="0" u="none" strike="noStrike" baseline="0" smtClean="0">
                <a:latin typeface="Segoe"/>
                <a:ea typeface="ＭＳ ゴシック"/>
              </a:rPr>
              <a:t>FILE</a:t>
            </a:r>
            <a:r>
              <a:rPr lang="en-US" b="0" i="0" u="none" strike="noStrike" baseline="0" smtClean="0">
                <a:solidFill>
                  <a:srgbClr val="000000"/>
                </a:solidFill>
                <a:latin typeface="Segoe"/>
                <a:ea typeface="ＭＳ ゴシック"/>
              </a:rPr>
              <a:t> tab, and then click </a:t>
            </a:r>
            <a:r>
              <a:rPr lang="en-US" b="1" i="0" u="none" strike="noStrike" baseline="0" smtClean="0">
                <a:solidFill>
                  <a:srgbClr val="000000"/>
                </a:solidFill>
                <a:latin typeface="Segoe"/>
                <a:ea typeface="ＭＳ ゴシック"/>
              </a:rPr>
              <a:t>Save As</a:t>
            </a:r>
            <a:r>
              <a:rPr lang="en-US" b="0" i="0" u="none" strike="noStrike" baseline="0" smtClean="0">
                <a:solidFill>
                  <a:srgbClr val="000000"/>
                </a:solidFill>
                <a:latin typeface="Times New Roman"/>
                <a:ea typeface="ＭＳ ゴシック"/>
              </a:rPr>
              <a:t>.</a:t>
            </a:r>
          </a:p>
          <a:p>
            <a:pPr lvl="1" rtl="0">
              <a:buAutoNum type="arabicPeriod" startAt="23"/>
            </a:pPr>
            <a:r>
              <a:rPr lang="en-US" b="0" i="0" u="none" strike="noStrike" baseline="0" smtClean="0">
                <a:latin typeface="Segoe"/>
                <a:ea typeface="ＭＳ ゴシック"/>
              </a:rPr>
              <a:t>In Backstage, locate the Lesson 9 folder.</a:t>
            </a:r>
          </a:p>
          <a:p>
            <a:pPr lvl="1" rtl="0">
              <a:buAutoNum type="arabicPeriod" startAt="23"/>
            </a:pPr>
            <a:r>
              <a:rPr lang="en-US" b="0" i="0" u="none" strike="noStrike" baseline="0" smtClean="0">
                <a:latin typeface="Segoe"/>
                <a:ea typeface="ＭＳ ゴシック"/>
              </a:rPr>
              <a:t>In the Save As dialog box, under Save as type</a:t>
            </a:r>
            <a:r>
              <a:rPr lang="en-US" b="0" i="0" u="none" strike="noStrike" baseline="0" smtClean="0">
                <a:solidFill>
                  <a:srgbClr val="000000"/>
                </a:solidFill>
                <a:latin typeface="Segoe"/>
                <a:ea typeface="ＭＳ ゴシック"/>
              </a:rPr>
              <a:t>, choose </a:t>
            </a:r>
            <a:r>
              <a:rPr lang="en-US" b="1" i="0" u="none" strike="noStrike" baseline="0" smtClean="0">
                <a:solidFill>
                  <a:srgbClr val="000000"/>
                </a:solidFill>
                <a:latin typeface="Segoe"/>
                <a:ea typeface="ＭＳ ゴシック"/>
              </a:rPr>
              <a:t>Excel Macro-Enabled Workbook (*.xlsm)</a:t>
            </a:r>
            <a:r>
              <a:rPr lang="en-US" b="0" i="0" u="none" strike="noStrike" baseline="0" smtClean="0">
                <a:solidFill>
                  <a:srgbClr val="000000"/>
                </a:solidFill>
                <a:latin typeface="Times New Roman"/>
                <a:ea typeface="ＭＳ ゴシック"/>
              </a:rPr>
              <a:t>.</a:t>
            </a:r>
          </a:p>
          <a:p>
            <a:pPr lvl="0" rtl="0"/>
            <a:r>
              <a:rPr lang="en-US" b="1" i="0" u="none" strike="noStrike" baseline="0" smtClean="0">
                <a:latin typeface="Segoe"/>
                <a:ea typeface="ＭＳ ゴシック"/>
              </a:rPr>
              <a:t>SAVE </a:t>
            </a:r>
            <a:r>
              <a:rPr lang="en-US" b="0" i="0" u="none" strike="noStrike" baseline="0" smtClean="0">
                <a:latin typeface="Segoe"/>
                <a:ea typeface="ＭＳ ゴシック"/>
              </a:rPr>
              <a:t>the workbook as </a:t>
            </a:r>
            <a:r>
              <a:rPr lang="en-US" b="1" i="1" u="none" strike="noStrike" baseline="0" smtClean="0">
                <a:latin typeface="Segoe"/>
                <a:ea typeface="ＭＳ ゴシック"/>
              </a:rPr>
              <a:t>09 4Strong Tour Revenues Solution.xlsm</a:t>
            </a:r>
            <a:r>
              <a:rPr lang="en-US" b="0" i="0" u="none" strike="noStrike" baseline="0" smtClean="0">
                <a:latin typeface="Segoe"/>
                <a:ea typeface="ＭＳ ゴシック"/>
              </a:rPr>
              <a:t> and</a:t>
            </a:r>
            <a:r>
              <a:rPr lang="en-US" b="1" i="0" u="none" strike="noStrike" baseline="0" smtClean="0">
                <a:latin typeface="Segoe"/>
                <a:ea typeface="ＭＳ ゴシック"/>
              </a:rPr>
              <a:t> </a:t>
            </a:r>
            <a:r>
              <a:rPr lang="en-US" b="0" i="0" u="none" strike="noStrike" baseline="0" smtClean="0">
                <a:latin typeface="Segoe"/>
                <a:ea typeface="ＭＳ ゴシック"/>
              </a:rPr>
              <a:t>leave it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93</a:t>
            </a:fld>
            <a:endParaRPr lang="en-US" dirty="0"/>
          </a:p>
        </p:txBody>
      </p:sp>
    </p:spTree>
    <p:extLst>
      <p:ext uri="{BB962C8B-B14F-4D97-AF65-F5344CB8AC3E}">
        <p14:creationId xmlns:p14="http://schemas.microsoft.com/office/powerpoint/2010/main" val="38507396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Run a Macro</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a:t>
            </a:r>
            <a:r>
              <a:rPr lang="en-US" b="1" i="0" u="none" strike="noStrike" baseline="0" smtClean="0">
                <a:latin typeface="Segoe"/>
                <a:ea typeface="ＭＳ ゴシック"/>
              </a:rPr>
              <a:t>USE</a:t>
            </a:r>
            <a:r>
              <a:rPr lang="en-US" b="0" i="0" u="none" strike="noStrike" baseline="0" smtClean="0">
                <a:latin typeface="Segoe"/>
                <a:ea typeface="ＭＳ ゴシック"/>
              </a:rPr>
              <a:t> the workbook from the previous exercise.</a:t>
            </a:r>
          </a:p>
          <a:p>
            <a:pPr lvl="1" rtl="0"/>
            <a:r>
              <a:rPr lang="en-US" b="0" i="0" u="none" strike="noStrike" baseline="0" smtClean="0">
                <a:latin typeface="Segoe"/>
                <a:ea typeface="ＭＳ ゴシック"/>
              </a:rPr>
              <a:t>Click cell </a:t>
            </a:r>
            <a:r>
              <a:rPr lang="en-US" b="1" i="0" u="none" strike="noStrike" baseline="0" smtClean="0">
                <a:latin typeface="Segoe"/>
                <a:ea typeface="ＭＳ ゴシック"/>
              </a:rPr>
              <a:t>D39</a:t>
            </a:r>
            <a:r>
              <a:rPr lang="en-US" b="0" i="0" u="none" strike="noStrike" baseline="0" smtClean="0">
                <a:solidFill>
                  <a:srgbClr val="000000"/>
                </a:solidFill>
                <a:latin typeface="Times New Roman"/>
                <a:ea typeface="ＭＳ ゴシック"/>
              </a:rPr>
              <a:t>.</a:t>
            </a:r>
          </a:p>
          <a:p>
            <a:pPr lvl="1" rtl="0"/>
            <a:r>
              <a:rPr lang="en-US" b="0" i="0" u="none" strike="noStrike" baseline="0" smtClean="0">
                <a:latin typeface="Segoe"/>
                <a:ea typeface="ＭＳ ゴシック"/>
              </a:rPr>
              <a:t>On the DEVELOPER tab, in the Code group, click </a:t>
            </a:r>
            <a:r>
              <a:rPr lang="en-US" b="1" i="0" u="none" strike="noStrike" baseline="0" smtClean="0">
                <a:latin typeface="Segoe"/>
                <a:ea typeface="ＭＳ ゴシック"/>
              </a:rPr>
              <a:t>Macros</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In the Macro dialog box, click </a:t>
            </a:r>
            <a:r>
              <a:rPr lang="en-US" b="1" i="0" u="none" strike="noStrike" baseline="0" smtClean="0">
                <a:latin typeface="Segoe"/>
                <a:ea typeface="ＭＳ ゴシック"/>
              </a:rPr>
              <a:t>CustomSubtotals</a:t>
            </a:r>
            <a:r>
              <a:rPr lang="en-US" b="0" i="0" u="none" strike="noStrike" baseline="0" smtClean="0">
                <a:latin typeface="Segoe"/>
                <a:ea typeface="ＭＳ ゴシック"/>
              </a:rPr>
              <a:t>. Click </a:t>
            </a:r>
            <a:r>
              <a:rPr lang="en-US" b="1" i="0" u="none" strike="noStrike" baseline="0" smtClean="0">
                <a:latin typeface="Segoe"/>
                <a:ea typeface="ＭＳ ゴシック"/>
              </a:rPr>
              <a:t>Run</a:t>
            </a:r>
            <a:r>
              <a:rPr lang="en-US" b="0" i="0" u="none" strike="noStrike" baseline="0" smtClean="0">
                <a:latin typeface="Segoe"/>
                <a:ea typeface="ＭＳ ゴシック"/>
              </a:rPr>
              <a:t>. The custom subtotals row is added immediately, with a one-row gap between the clusters.</a:t>
            </a:r>
          </a:p>
          <a:p>
            <a:pPr lvl="1" rtl="0"/>
            <a:r>
              <a:rPr lang="en-US" b="0" i="0" u="none" strike="noStrike" baseline="0" smtClean="0">
                <a:latin typeface="Segoe"/>
                <a:ea typeface="ＭＳ ゴシック"/>
              </a:rPr>
              <a:t>Click cell </a:t>
            </a:r>
            <a:r>
              <a:rPr lang="en-US" b="1" i="0" u="none" strike="noStrike" baseline="0" smtClean="0">
                <a:latin typeface="Segoe"/>
                <a:ea typeface="ＭＳ ゴシック"/>
              </a:rPr>
              <a:t>D57</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Press </a:t>
            </a:r>
            <a:r>
              <a:rPr lang="en-US" b="1" i="0" u="none" strike="noStrike" baseline="0" smtClean="0">
                <a:latin typeface="Segoe"/>
                <a:ea typeface="ＭＳ ゴシック"/>
              </a:rPr>
              <a:t>Ctrl + Shift + S</a:t>
            </a:r>
            <a:r>
              <a:rPr lang="en-US" b="0" i="0" u="none" strike="noStrike" baseline="0" smtClean="0">
                <a:latin typeface="Segoe"/>
                <a:ea typeface="ＭＳ ゴシック"/>
              </a:rPr>
              <a:t>. The custom subtotals row appears here immediately.</a:t>
            </a:r>
          </a:p>
          <a:p>
            <a:pPr lvl="0" rtl="0"/>
            <a:r>
              <a:rPr lang="en-US" b="1" i="0" u="none" strike="noStrike" baseline="0" smtClean="0">
                <a:latin typeface="Segoe"/>
                <a:ea typeface="ＭＳ ゴシック"/>
              </a:rPr>
              <a:t>SAVE </a:t>
            </a:r>
            <a:r>
              <a:rPr lang="en-US" b="0" i="0" u="none" strike="noStrike" baseline="0" smtClean="0">
                <a:latin typeface="Segoe"/>
                <a:ea typeface="ＭＳ ゴシック"/>
              </a:rPr>
              <a:t>the workbook and</a:t>
            </a:r>
            <a:r>
              <a:rPr lang="en-US" b="1" i="0" u="none" strike="noStrike" baseline="0" smtClean="0">
                <a:latin typeface="Segoe"/>
                <a:ea typeface="ＭＳ ゴシック"/>
              </a:rPr>
              <a:t> </a:t>
            </a:r>
            <a:r>
              <a:rPr lang="en-US" b="0" i="0" u="none" strike="noStrike" baseline="0" smtClean="0">
                <a:latin typeface="Segoe"/>
                <a:ea typeface="ＭＳ ゴシック"/>
              </a:rPr>
              <a:t>leave it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94</a:t>
            </a:fld>
            <a:endParaRPr lang="en-US" dirty="0"/>
          </a:p>
        </p:txBody>
      </p:sp>
    </p:spTree>
    <p:extLst>
      <p:ext uri="{BB962C8B-B14F-4D97-AF65-F5344CB8AC3E}">
        <p14:creationId xmlns:p14="http://schemas.microsoft.com/office/powerpoint/2010/main" val="7488476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Step by Step: Manage Macro Security</a:t>
            </a:r>
          </a:p>
        </p:txBody>
      </p:sp>
      <p:sp>
        <p:nvSpPr>
          <p:cNvPr id="3" name="Text Placeholder 2"/>
          <p:cNvSpPr>
            <a:spLocks noGrp="1"/>
          </p:cNvSpPr>
          <p:nvPr>
            <p:ph type="body" idx="1"/>
          </p:nvPr>
        </p:nvSpPr>
        <p:spPr/>
        <p:txBody>
          <a:bodyPr/>
          <a:lstStyle/>
          <a:p>
            <a:pPr lvl="0" rtl="0">
              <a:lnSpc>
                <a:spcPct val="80000"/>
              </a:lnSpc>
            </a:pPr>
            <a:r>
              <a:rPr lang="en-US" sz="2000" b="1" i="0" u="none" strike="noStrike" baseline="0" smtClean="0">
                <a:latin typeface="Segoe"/>
                <a:ea typeface="ＭＳ ゴシック"/>
              </a:rPr>
              <a:t>GET READY.</a:t>
            </a:r>
            <a:r>
              <a:rPr lang="en-US" sz="2000" b="0" i="0" u="none" strike="noStrike" baseline="0" smtClean="0">
                <a:latin typeface="Segoe"/>
                <a:ea typeface="ＭＳ ゴシック"/>
              </a:rPr>
              <a:t> </a:t>
            </a:r>
            <a:r>
              <a:rPr lang="en-US" sz="2000" b="1" i="0" u="none" strike="noStrike" baseline="0" smtClean="0">
                <a:latin typeface="Segoe"/>
                <a:ea typeface="ＭＳ ゴシック"/>
              </a:rPr>
              <a:t>USE</a:t>
            </a:r>
            <a:r>
              <a:rPr lang="en-US" sz="2000" b="0" i="0" u="none" strike="noStrike" baseline="0" smtClean="0">
                <a:latin typeface="Segoe"/>
                <a:ea typeface="ＭＳ ゴシック"/>
              </a:rPr>
              <a:t> the workbook from the previous exercise.</a:t>
            </a:r>
          </a:p>
          <a:p>
            <a:pPr lvl="1" rtl="0">
              <a:lnSpc>
                <a:spcPct val="90000"/>
              </a:lnSpc>
            </a:pPr>
            <a:r>
              <a:rPr lang="en-US" sz="2000" b="0" i="0" u="none" strike="noStrike" baseline="0" smtClean="0">
                <a:latin typeface="Segoe"/>
                <a:ea typeface="ＭＳ ゴシック"/>
              </a:rPr>
              <a:t>On the DEVELOPER tab, </a:t>
            </a:r>
            <a:br>
              <a:rPr lang="en-US" sz="2000" b="0" i="0" u="none" strike="noStrike" baseline="0" smtClean="0">
                <a:latin typeface="Segoe"/>
                <a:ea typeface="ＭＳ ゴシック"/>
              </a:rPr>
            </a:br>
            <a:r>
              <a:rPr lang="en-US" sz="2000" b="0" i="0" u="none" strike="noStrike" baseline="0" smtClean="0">
                <a:latin typeface="Segoe"/>
                <a:ea typeface="ＭＳ ゴシック"/>
              </a:rPr>
              <a:t>in the Code group, click </a:t>
            </a:r>
            <a:br>
              <a:rPr lang="en-US" sz="2000" b="0" i="0" u="none" strike="noStrike" baseline="0" smtClean="0">
                <a:latin typeface="Segoe"/>
                <a:ea typeface="ＭＳ ゴシック"/>
              </a:rPr>
            </a:br>
            <a:r>
              <a:rPr lang="en-US" sz="2000" b="1" i="0" u="none" strike="noStrike" baseline="0" smtClean="0">
                <a:latin typeface="Segoe"/>
                <a:ea typeface="ＭＳ ゴシック"/>
              </a:rPr>
              <a:t>Macro Security</a:t>
            </a:r>
            <a:r>
              <a:rPr lang="en-US" sz="2000" b="0" i="0" u="none" strike="noStrike" baseline="0" smtClean="0">
                <a:solidFill>
                  <a:srgbClr val="000000"/>
                </a:solidFill>
                <a:latin typeface="Times New Roman"/>
                <a:ea typeface="ＭＳ ゴシック"/>
              </a:rPr>
              <a:t>.</a:t>
            </a:r>
          </a:p>
          <a:p>
            <a:pPr lvl="1" rtl="0">
              <a:lnSpc>
                <a:spcPct val="90000"/>
              </a:lnSpc>
            </a:pPr>
            <a:r>
              <a:rPr lang="en-US" sz="2000" b="0" i="0" u="none" strike="noStrike" baseline="0" smtClean="0">
                <a:latin typeface="Segoe"/>
                <a:ea typeface="ＭＳ ゴシック"/>
              </a:rPr>
              <a:t>In the Trust Center </a:t>
            </a:r>
            <a:br>
              <a:rPr lang="en-US" sz="2000" b="0" i="0" u="none" strike="noStrike" baseline="0" smtClean="0">
                <a:latin typeface="Segoe"/>
                <a:ea typeface="ＭＳ ゴシック"/>
              </a:rPr>
            </a:br>
            <a:r>
              <a:rPr lang="en-US" sz="2000" b="0" i="0" u="none" strike="noStrike" baseline="0" smtClean="0">
                <a:latin typeface="Segoe"/>
                <a:ea typeface="ＭＳ ゴシック"/>
              </a:rPr>
              <a:t>dialog box (right), click </a:t>
            </a:r>
            <a:br>
              <a:rPr lang="en-US" sz="2000" b="0" i="0" u="none" strike="noStrike" baseline="0" smtClean="0">
                <a:latin typeface="Segoe"/>
                <a:ea typeface="ＭＳ ゴシック"/>
              </a:rPr>
            </a:br>
            <a:r>
              <a:rPr lang="en-US" sz="2000" b="1" i="0" u="none" strike="noStrike" baseline="0" smtClean="0">
                <a:latin typeface="Segoe"/>
                <a:ea typeface="ＭＳ ゴシック"/>
              </a:rPr>
              <a:t>Disable all macros with </a:t>
            </a:r>
            <a:br>
              <a:rPr lang="en-US" sz="2000" b="1" i="0" u="none" strike="noStrike" baseline="0" smtClean="0">
                <a:latin typeface="Segoe"/>
                <a:ea typeface="ＭＳ ゴシック"/>
              </a:rPr>
            </a:br>
            <a:r>
              <a:rPr lang="en-US" sz="2000" b="1" i="0" u="none" strike="noStrike" baseline="0" smtClean="0">
                <a:latin typeface="Segoe"/>
                <a:ea typeface="ＭＳ ゴシック"/>
              </a:rPr>
              <a:t>notification</a:t>
            </a:r>
            <a:r>
              <a:rPr lang="en-US" sz="2000" b="0" i="0" u="none" strike="noStrike" baseline="0" smtClean="0">
                <a:latin typeface="Segoe"/>
                <a:ea typeface="ＭＳ ゴシック"/>
              </a:rPr>
              <a:t> to have </a:t>
            </a:r>
            <a:br>
              <a:rPr lang="en-US" sz="2000" b="0" i="0" u="none" strike="noStrike" baseline="0" smtClean="0">
                <a:latin typeface="Segoe"/>
                <a:ea typeface="ＭＳ ゴシック"/>
              </a:rPr>
            </a:br>
            <a:r>
              <a:rPr lang="en-US" sz="2000" b="0" i="0" u="none" strike="noStrike" baseline="0" smtClean="0">
                <a:latin typeface="Segoe"/>
                <a:ea typeface="ＭＳ ゴシック"/>
              </a:rPr>
              <a:t>Excel warn you whenever </a:t>
            </a:r>
            <a:br>
              <a:rPr lang="en-US" sz="2000" b="0" i="0" u="none" strike="noStrike" baseline="0" smtClean="0">
                <a:latin typeface="Segoe"/>
                <a:ea typeface="ＭＳ ゴシック"/>
              </a:rPr>
            </a:br>
            <a:r>
              <a:rPr lang="en-US" sz="2000" b="0" i="0" u="none" strike="noStrike" baseline="0" smtClean="0">
                <a:latin typeface="Segoe"/>
                <a:ea typeface="ＭＳ ゴシック"/>
              </a:rPr>
              <a:t>an opened workbook </a:t>
            </a:r>
            <a:br>
              <a:rPr lang="en-US" sz="2000" b="0" i="0" u="none" strike="noStrike" baseline="0" smtClean="0">
                <a:latin typeface="Segoe"/>
                <a:ea typeface="ＭＳ ゴシック"/>
              </a:rPr>
            </a:br>
            <a:r>
              <a:rPr lang="en-US" sz="2000" b="0" i="0" u="none" strike="noStrike" baseline="0" smtClean="0">
                <a:latin typeface="Segoe"/>
                <a:ea typeface="ＭＳ ゴシック"/>
              </a:rPr>
              <a:t>contains macros, </a:t>
            </a:r>
            <a:br>
              <a:rPr lang="en-US" sz="2000" b="0" i="0" u="none" strike="noStrike" baseline="0" smtClean="0">
                <a:latin typeface="Segoe"/>
                <a:ea typeface="ＭＳ ゴシック"/>
              </a:rPr>
            </a:br>
            <a:r>
              <a:rPr lang="en-US" sz="2000" b="0" i="0" u="none" strike="noStrike" baseline="0" smtClean="0">
                <a:latin typeface="Segoe"/>
                <a:ea typeface="ＭＳ ゴシック"/>
              </a:rPr>
              <a:t>enabling you to turn </a:t>
            </a:r>
            <a:br>
              <a:rPr lang="en-US" sz="2000" b="0" i="0" u="none" strike="noStrike" baseline="0" smtClean="0">
                <a:latin typeface="Segoe"/>
                <a:ea typeface="ＭＳ ゴシック"/>
              </a:rPr>
            </a:br>
            <a:r>
              <a:rPr lang="en-US" sz="2000" b="0" i="0" u="none" strike="noStrike" baseline="0" smtClean="0">
                <a:latin typeface="Segoe"/>
                <a:ea typeface="ＭＳ ゴシック"/>
              </a:rPr>
              <a:t>those macros on or off </a:t>
            </a:r>
            <a:br>
              <a:rPr lang="en-US" sz="2000" b="0" i="0" u="none" strike="noStrike" baseline="0" smtClean="0">
                <a:latin typeface="Segoe"/>
                <a:ea typeface="ＭＳ ゴシック"/>
              </a:rPr>
            </a:br>
            <a:r>
              <a:rPr lang="en-US" sz="2000" b="0" i="0" u="none" strike="noStrike" baseline="0" smtClean="0">
                <a:latin typeface="Segoe"/>
                <a:ea typeface="ＭＳ ゴシック"/>
              </a:rPr>
              <a:t>based on your decision.</a:t>
            </a:r>
          </a:p>
          <a:p>
            <a:pPr lvl="1" rtl="0">
              <a:lnSpc>
                <a:spcPct val="80000"/>
              </a:lnSpc>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OK</a:t>
            </a:r>
            <a:r>
              <a:rPr lang="en-US" sz="2000" b="0" i="0" u="none" strike="noStrike" baseline="0" smtClean="0">
                <a:latin typeface="Times New Roman"/>
                <a:ea typeface="ＭＳ ゴシック"/>
              </a:rPr>
              <a:t>.</a:t>
            </a:r>
          </a:p>
          <a:p>
            <a:pPr lvl="0" rtl="0">
              <a:lnSpc>
                <a:spcPct val="80000"/>
              </a:lnSpc>
            </a:pPr>
            <a:r>
              <a:rPr lang="en-US" sz="2000" b="1" i="0" u="none" strike="noStrike" baseline="0" smtClean="0">
                <a:latin typeface="Segoe"/>
                <a:ea typeface="ＭＳ ゴシック"/>
              </a:rPr>
              <a:t>CLOSE</a:t>
            </a:r>
            <a:r>
              <a:rPr lang="en-US" sz="2000" b="0" i="0" u="none" strike="noStrike" baseline="0" smtClean="0">
                <a:latin typeface="Segoe"/>
                <a:ea typeface="ＭＳ ゴシック"/>
              </a:rPr>
              <a:t> the workbook. </a:t>
            </a:r>
            <a:r>
              <a:rPr lang="en-US" sz="2000" b="1" i="0" u="none" strike="noStrike" baseline="0" smtClean="0">
                <a:latin typeface="Segoe"/>
                <a:ea typeface="ＭＳ ゴシック"/>
              </a:rPr>
              <a:t>CLOSE</a:t>
            </a:r>
            <a:r>
              <a:rPr lang="en-US" sz="2000" b="0" i="0" u="none" strike="noStrike" baseline="0" smtClean="0">
                <a:latin typeface="Segoe"/>
                <a:ea typeface="ＭＳ ゴシック"/>
              </a:rPr>
              <a:t> Excel.</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95</a:t>
            </a:fld>
            <a:endParaRPr lang="en-US" dirty="0"/>
          </a:p>
        </p:txBody>
      </p:sp>
      <p:pic>
        <p:nvPicPr>
          <p:cNvPr id="7" name="Picture 6" descr="09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2847" y="2057400"/>
            <a:ext cx="4253953" cy="3340444"/>
          </a:xfrm>
          <a:prstGeom prst="rect">
            <a:avLst/>
          </a:prstGeom>
        </p:spPr>
      </p:pic>
    </p:spTree>
    <p:extLst>
      <p:ext uri="{BB962C8B-B14F-4D97-AF65-F5344CB8AC3E}">
        <p14:creationId xmlns:p14="http://schemas.microsoft.com/office/powerpoint/2010/main" val="32578140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33"/>
                </a:solidFill>
                <a:latin typeface="Segoe"/>
                <a:ea typeface="ＭＳ ゴシック"/>
              </a:rPr>
              <a:t>Skill Summary</a:t>
            </a:r>
            <a:endParaRPr lang="en-US" b="0" i="0" u="none" strike="noStrike" baseline="0" smtClean="0">
              <a:solidFill>
                <a:srgbClr val="007233"/>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96</a:t>
            </a:fld>
            <a:endParaRPr lang="en-US" dirty="0"/>
          </a:p>
        </p:txBody>
      </p:sp>
      <p:pic>
        <p:nvPicPr>
          <p:cNvPr id="7" name="Picture 6" descr="09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00201"/>
            <a:ext cx="8097620" cy="3121038"/>
          </a:xfrm>
          <a:prstGeom prst="rect">
            <a:avLst/>
          </a:prstGeom>
        </p:spPr>
      </p:pic>
    </p:spTree>
    <p:extLst>
      <p:ext uri="{BB962C8B-B14F-4D97-AF65-F5344CB8AC3E}">
        <p14:creationId xmlns:p14="http://schemas.microsoft.com/office/powerpoint/2010/main" val="11782889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Skill Summary</a:t>
            </a:r>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97</a:t>
            </a:fld>
            <a:endParaRPr lang="en-US" dirty="0"/>
          </a:p>
        </p:txBody>
      </p:sp>
      <p:pic>
        <p:nvPicPr>
          <p:cNvPr id="7" name="Picture 6" descr="090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523999"/>
            <a:ext cx="8071701" cy="4663305"/>
          </a:xfrm>
          <a:prstGeom prst="rect">
            <a:avLst/>
          </a:prstGeom>
        </p:spPr>
      </p:pic>
    </p:spTree>
    <p:extLst>
      <p:ext uri="{BB962C8B-B14F-4D97-AF65-F5344CB8AC3E}">
        <p14:creationId xmlns:p14="http://schemas.microsoft.com/office/powerpoint/2010/main" val="2634902509"/>
      </p:ext>
    </p:extLst>
  </p:cSld>
  <p:clrMapOvr>
    <a:masterClrMapping/>
  </p:clrMapOvr>
</p:sld>
</file>

<file path=ppt/theme/theme1.xml><?xml version="1.0" encoding="utf-8"?>
<a:theme xmlns:a="http://schemas.openxmlformats.org/drawingml/2006/main" nam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518</TotalTime>
  <Words>9960</Words>
  <Application>Microsoft Macintosh PowerPoint</Application>
  <PresentationFormat>On-screen Show (4:3)</PresentationFormat>
  <Paragraphs>812</Paragraphs>
  <Slides>97</Slides>
  <Notes>21</Notes>
  <HiddenSlides>0</HiddenSlides>
  <MMClips>0</MMClips>
  <ScaleCrop>false</ScaleCrop>
  <HeadingPairs>
    <vt:vector size="4" baseType="variant">
      <vt:variant>
        <vt:lpstr>Theme</vt:lpstr>
      </vt:variant>
      <vt:variant>
        <vt:i4>1</vt:i4>
      </vt:variant>
      <vt:variant>
        <vt:lpstr>Slide Titles</vt:lpstr>
      </vt:variant>
      <vt:variant>
        <vt:i4>97</vt:i4>
      </vt:variant>
    </vt:vector>
  </HeadingPairs>
  <TitlesOfParts>
    <vt:vector size="98" baseType="lpstr">
      <vt:lpstr>template</vt:lpstr>
      <vt:lpstr>Working with Data and Macros</vt:lpstr>
      <vt:lpstr>Objectives</vt:lpstr>
      <vt:lpstr>Objectives</vt:lpstr>
      <vt:lpstr>Step by Step: Open a Non-Native File Directly in Excel</vt:lpstr>
      <vt:lpstr>Step by Step: Open a Non-Native File Directly in Excel</vt:lpstr>
      <vt:lpstr>Step by Step: Open a Non-Native File Directly in Excel</vt:lpstr>
      <vt:lpstr>Step by Step: Open a Non-Native File Directly in Excel</vt:lpstr>
      <vt:lpstr>Step by Step: Open a Non-Native File Directly in Excel</vt:lpstr>
      <vt:lpstr>Step by Step: Open a Non-Native File Directly in Excel</vt:lpstr>
      <vt:lpstr>Step by Step: Open a Non-Native File Directly in Excel</vt:lpstr>
      <vt:lpstr>Step by Step: Get External Data</vt:lpstr>
      <vt:lpstr>Step by Step: Get External Data</vt:lpstr>
      <vt:lpstr>Step by Step: Get External Data</vt:lpstr>
      <vt:lpstr>Step by Step: Get External Data</vt:lpstr>
      <vt:lpstr>Step by Step: Append Data to a Worksheet</vt:lpstr>
      <vt:lpstr>Step by Step: Append Data to a Worksheet</vt:lpstr>
      <vt:lpstr>Step by Step: Append Data to a Worksheet</vt:lpstr>
      <vt:lpstr>Step by Step: Append Data to a Worksheet</vt:lpstr>
      <vt:lpstr>Step by Step: Restrict Cell Entries to Certain Data Types</vt:lpstr>
      <vt:lpstr>Step by Step: Restrict Cell Entries to Certain Data Types</vt:lpstr>
      <vt:lpstr>Step by Step: Restrict Cell Entries to Certain Data Types</vt:lpstr>
      <vt:lpstr>Step by Step: Restrict Cell Entries to Certain Data Types</vt:lpstr>
      <vt:lpstr>Step by Step: Restrict Cell Entries to Certain Data Types</vt:lpstr>
      <vt:lpstr>Step by Step: Restrict Cell Entries to Certain Data Types</vt:lpstr>
      <vt:lpstr>Step by Step: Allow Only Specific Values to Be Entered in Cells</vt:lpstr>
      <vt:lpstr>Step by Step: Allow Only Specific Values to Be Entered in Cells</vt:lpstr>
      <vt:lpstr>Step by Step: Allow Only Specific Values to Be Entered in Cells</vt:lpstr>
      <vt:lpstr>Step by Step: Allow Only Specific Values to Be Entered in Cells</vt:lpstr>
      <vt:lpstr>Step by Step: Remove Duplicate Rows from a Worksheet</vt:lpstr>
      <vt:lpstr>Step by Step: Remove Duplicate Rows from a Worksheet</vt:lpstr>
      <vt:lpstr>Step by Step: Remove Duplicate Rows from a Worksheet</vt:lpstr>
      <vt:lpstr>Step by Step: Sort Data on a Single Criterion</vt:lpstr>
      <vt:lpstr>Step by Step: Sort Data on a Single Criterion</vt:lpstr>
      <vt:lpstr>Step by Step: Sort Data on Multiple Criteria</vt:lpstr>
      <vt:lpstr>Step by Step: Sort Data on Multiple Criteria</vt:lpstr>
      <vt:lpstr>Step by Step: Sort Data Using Cell Attributes</vt:lpstr>
      <vt:lpstr>Step by Step: Sort Data Using Cell Attributes</vt:lpstr>
      <vt:lpstr>Step by Step: Sort Data Using Cell Attributes</vt:lpstr>
      <vt:lpstr>Step by Step: Sort Data Using Cell Attributes</vt:lpstr>
      <vt:lpstr>Step by Step: Sort Data Using Cell Attributes</vt:lpstr>
      <vt:lpstr>Step by Step: Use AutoFilter</vt:lpstr>
      <vt:lpstr>Step by Step: Use AutoFilter</vt:lpstr>
      <vt:lpstr>Step by Step: Use AutoFilter</vt:lpstr>
      <vt:lpstr>Step by Step: Create a Custom AutoFilter</vt:lpstr>
      <vt:lpstr>Step by Step: Create a Custom AutoFilter</vt:lpstr>
      <vt:lpstr>Step by Step: Create a Custom AutoFilter</vt:lpstr>
      <vt:lpstr>Step by Step: Create a Custom AutoFilter</vt:lpstr>
      <vt:lpstr>Step by Step: Create a Custom AutoFilter</vt:lpstr>
      <vt:lpstr>Step by Step: Create a Custom AutoFilter</vt:lpstr>
      <vt:lpstr>Step by Step: Filter Data Using Cell Attributes</vt:lpstr>
      <vt:lpstr>Step by Step: Group and Ungroup Data</vt:lpstr>
      <vt:lpstr>Step by Step: Group and Ungroup Data</vt:lpstr>
      <vt:lpstr>Step by Step: Group and Ungroup Data</vt:lpstr>
      <vt:lpstr>Step by Step: Group and Ungroup Data</vt:lpstr>
      <vt:lpstr>Step by Step: Group and Ungroup Data</vt:lpstr>
      <vt:lpstr>Step by Step: Auto-Outline Data</vt:lpstr>
      <vt:lpstr>Step by Step: Auto-Outline Data</vt:lpstr>
      <vt:lpstr>Step by Step: Collapse Groups of Data in an Outline</vt:lpstr>
      <vt:lpstr>Step by Step: Collapse Groups of Data in an Outline</vt:lpstr>
      <vt:lpstr>Step by Step: Subtotal Data in Outlines</vt:lpstr>
      <vt:lpstr>Step by Step: Subtotal Data in Outlines</vt:lpstr>
      <vt:lpstr>Step by Step: Subtotal Data in Outlines</vt:lpstr>
      <vt:lpstr>Step by Step: Format a Table with a Quick Style</vt:lpstr>
      <vt:lpstr>Step by Step: Format a Table with a Quick Style</vt:lpstr>
      <vt:lpstr>Step by Step: Format a Table with a Quick Style</vt:lpstr>
      <vt:lpstr>Step by Step: Remove Styles from a Table</vt:lpstr>
      <vt:lpstr>Step by Step: Remove Styles from a Table</vt:lpstr>
      <vt:lpstr>Step by Step: Define a Title for a Table</vt:lpstr>
      <vt:lpstr>Step by Step: Define a Title for a Table</vt:lpstr>
      <vt:lpstr>Step by Step: Use the Total Row Command in a Table</vt:lpstr>
      <vt:lpstr>Step by Step: Use the Total Row Command in a Table</vt:lpstr>
      <vt:lpstr>Step by Step: Add and Remove Rows and Columns in a Table</vt:lpstr>
      <vt:lpstr>Step by Step: Add and Remove Rows and Columns in a Table</vt:lpstr>
      <vt:lpstr>Step by Step: Add and Remove Rows and Columns in a Table</vt:lpstr>
      <vt:lpstr>Step by Step: Add and Remove Rows and Columns in a Table</vt:lpstr>
      <vt:lpstr>Step by Step: Add and Remove Rows and Columns in a Table</vt:lpstr>
      <vt:lpstr>Step by Step: Add and Remove Rows and Columns in a Table</vt:lpstr>
      <vt:lpstr>Step by Step: Filter Records in a Table</vt:lpstr>
      <vt:lpstr>Step by Step: Filter Records in a Table</vt:lpstr>
      <vt:lpstr>Step by Step: Sort Data on Multiple Columns in a Table</vt:lpstr>
      <vt:lpstr>Step by Step: Sort Data on Multiple Columns in a Table</vt:lpstr>
      <vt:lpstr>Step by Step: Change Sort Order in a Table</vt:lpstr>
      <vt:lpstr>Step by Step: Remove Duplicates in a Table</vt:lpstr>
      <vt:lpstr>Step by Step: Use a Slicer to View Table Data</vt:lpstr>
      <vt:lpstr>Step by Step: Use a Slicer to View Table Data</vt:lpstr>
      <vt:lpstr>Step by Step: Use a Slicer to View Table Data</vt:lpstr>
      <vt:lpstr>Step by Step: Use a Slicer to View Table Data</vt:lpstr>
      <vt:lpstr>Step by Step: Convert a Table to a Range</vt:lpstr>
      <vt:lpstr>Step by Step: Record a Basic Macro</vt:lpstr>
      <vt:lpstr>Step by Step: Record a Basic Macro</vt:lpstr>
      <vt:lpstr>Step by Step: Record a Basic Macro</vt:lpstr>
      <vt:lpstr>Step by Step: Record a Basic Macro</vt:lpstr>
      <vt:lpstr>Step by Step: Record a Basic Macro</vt:lpstr>
      <vt:lpstr>Step by Step: Run a Macro</vt:lpstr>
      <vt:lpstr>Step by Step: Manage Macro Security</vt:lpstr>
      <vt:lpstr>Skill Summary</vt:lpstr>
      <vt:lpstr>Skill 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Rich Kershner</cp:lastModifiedBy>
  <cp:revision>617</cp:revision>
  <dcterms:created xsi:type="dcterms:W3CDTF">2011-08-08T12:10:51Z</dcterms:created>
  <dcterms:modified xsi:type="dcterms:W3CDTF">2013-08-24T22:49:36Z</dcterms:modified>
</cp:coreProperties>
</file>